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与副标题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正文级别 1…"/>
          <p:cNvSpPr txBox="1"/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7" name="幻灯片编号"/>
          <p:cNvSpPr txBox="1"/>
          <p:nvPr>
            <p:ph type="sldNum" sz="quarter" idx="2"/>
          </p:nvPr>
        </p:nvSpPr>
        <p:spPr>
          <a:xfrm>
            <a:off x="6352794" y="9251950"/>
            <a:ext cx="299213" cy="3048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图像"/>
          <p:cNvSpPr/>
          <p:nvPr>
            <p:ph type="pic" sz="half" idx="13"/>
          </p:nvPr>
        </p:nvSpPr>
        <p:spPr>
          <a:xfrm>
            <a:off x="6172200" y="4787900"/>
            <a:ext cx="6375400" cy="4145675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图像"/>
          <p:cNvSpPr/>
          <p:nvPr>
            <p:ph type="pic" sz="quarter" idx="14"/>
          </p:nvPr>
        </p:nvSpPr>
        <p:spPr>
          <a:xfrm>
            <a:off x="6333919" y="1079498"/>
            <a:ext cx="5918201" cy="3429001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图像"/>
          <p:cNvSpPr/>
          <p:nvPr>
            <p:ph type="pic" idx="15"/>
          </p:nvPr>
        </p:nvSpPr>
        <p:spPr>
          <a:xfrm>
            <a:off x="-321934" y="1080867"/>
            <a:ext cx="7686496" cy="7807542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幻灯片编号"/>
          <p:cNvSpPr txBox="1"/>
          <p:nvPr>
            <p:ph type="sldNum" sz="quarter" idx="2"/>
          </p:nvPr>
        </p:nvSpPr>
        <p:spPr>
          <a:xfrm>
            <a:off x="6352794" y="9251950"/>
            <a:ext cx="299213" cy="3048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2 联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图像"/>
          <p:cNvSpPr/>
          <p:nvPr>
            <p:ph type="pic" idx="13"/>
          </p:nvPr>
        </p:nvSpPr>
        <p:spPr>
          <a:xfrm>
            <a:off x="5556601" y="1079500"/>
            <a:ext cx="7701342" cy="778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图像"/>
          <p:cNvSpPr/>
          <p:nvPr>
            <p:ph type="pic" idx="14"/>
          </p:nvPr>
        </p:nvSpPr>
        <p:spPr>
          <a:xfrm>
            <a:off x="299347" y="1003300"/>
            <a:ext cx="7793714" cy="78994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幻灯片编号"/>
          <p:cNvSpPr txBox="1"/>
          <p:nvPr>
            <p:ph type="sldNum" sz="quarter" idx="2"/>
          </p:nvPr>
        </p:nvSpPr>
        <p:spPr>
          <a:xfrm>
            <a:off x="6349499" y="9251950"/>
            <a:ext cx="299213" cy="3048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— Johnny Appleseed"/>
          <p:cNvSpPr txBox="1"/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52" sz="26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— Johnny Appleseed</a:t>
            </a:r>
          </a:p>
        </p:txBody>
      </p:sp>
      <p:sp>
        <p:nvSpPr>
          <p:cNvPr id="124" name="在此键入引文。"/>
          <p:cNvSpPr txBox="1"/>
          <p:nvPr>
            <p:ph type="body" sz="quarter" idx="14"/>
          </p:nvPr>
        </p:nvSpPr>
        <p:spPr>
          <a:xfrm>
            <a:off x="673100" y="5245100"/>
            <a:ext cx="11658600" cy="11303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464" sz="58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 defTabSz="914400"/>
            <a:r>
              <a:t>在此键入引文。</a:t>
            </a:r>
          </a:p>
        </p:txBody>
      </p:sp>
      <p:sp>
        <p:nvSpPr>
          <p:cNvPr id="125" name="”"/>
          <p:cNvSpPr txBox="1"/>
          <p:nvPr>
            <p:ph type="body" sz="quarter" idx="15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26" name="“"/>
          <p:cNvSpPr txBox="1"/>
          <p:nvPr>
            <p:ph type="body" sz="quarter" idx="16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7" name="幻灯片编号"/>
          <p:cNvSpPr txBox="1"/>
          <p:nvPr>
            <p:ph type="sldNum" sz="quarter" idx="2"/>
          </p:nvPr>
        </p:nvSpPr>
        <p:spPr>
          <a:xfrm>
            <a:off x="6352794" y="9251950"/>
            <a:ext cx="299213" cy="3048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图像"/>
          <p:cNvSpPr/>
          <p:nvPr>
            <p:ph type="pic" idx="13"/>
          </p:nvPr>
        </p:nvSpPr>
        <p:spPr>
          <a:xfrm>
            <a:off x="0" y="0"/>
            <a:ext cx="15312005" cy="995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/>
          <p:nvPr>
            <p:ph type="sldNum" sz="quarter" idx="2"/>
          </p:nvPr>
        </p:nvSpPr>
        <p:spPr>
          <a:xfrm>
            <a:off x="6352794" y="9251950"/>
            <a:ext cx="299213" cy="3048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（备选）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幻灯片编号"/>
          <p:cNvSpPr txBox="1"/>
          <p:nvPr>
            <p:ph type="sldNum" sz="quarter" idx="2"/>
          </p:nvPr>
        </p:nvSpPr>
        <p:spPr>
          <a:xfrm>
            <a:off x="6352794" y="9251950"/>
            <a:ext cx="299213" cy="3048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/>
          <p:nvPr>
            <p:ph type="pic" idx="13"/>
          </p:nvPr>
        </p:nvSpPr>
        <p:spPr>
          <a:xfrm>
            <a:off x="533400" y="3492500"/>
            <a:ext cx="11938000" cy="7762817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148" sz="7400"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（备选）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图像"/>
          <p:cNvSpPr/>
          <p:nvPr>
            <p:ph type="pic" idx="13"/>
          </p:nvPr>
        </p:nvSpPr>
        <p:spPr>
          <a:xfrm>
            <a:off x="876300" y="2304347"/>
            <a:ext cx="11239500" cy="730861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2" name="正文级别 1…"/>
          <p:cNvSpPr txBox="1"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Baskerville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Baskerville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Baskerville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Baskerville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标题文本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（备选）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/>
            </a:lvl1pPr>
          </a:lstStyle>
          <a:p>
            <a:pPr/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垂直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图像"/>
          <p:cNvSpPr/>
          <p:nvPr>
            <p:ph type="pic" idx="13"/>
          </p:nvPr>
        </p:nvSpPr>
        <p:spPr>
          <a:xfrm>
            <a:off x="3630632" y="977900"/>
            <a:ext cx="10604501" cy="7881475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标题文本"/>
          <p:cNvSpPr txBox="1"/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148" sz="7400"/>
            </a:lvl1pPr>
          </a:lstStyle>
          <a:p>
            <a:pPr/>
            <a:r>
              <a:t>标题文本</a:t>
            </a:r>
          </a:p>
        </p:txBody>
      </p:sp>
      <p:sp>
        <p:nvSpPr>
          <p:cNvPr id="58" name="正文级别 1…"/>
          <p:cNvSpPr txBox="1"/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Baskerville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Baskerville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Baskerville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Baskerville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3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3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77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8" name="幻灯片编号"/>
          <p:cNvSpPr txBox="1"/>
          <p:nvPr>
            <p:ph type="sldNum" sz="quarter" idx="2"/>
          </p:nvPr>
        </p:nvSpPr>
        <p:spPr>
          <a:xfrm>
            <a:off x="6352794" y="9251950"/>
            <a:ext cx="299213" cy="3048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图像"/>
          <p:cNvSpPr/>
          <p:nvPr>
            <p:ph type="pic" idx="13"/>
          </p:nvPr>
        </p:nvSpPr>
        <p:spPr>
          <a:xfrm>
            <a:off x="4701080" y="2297102"/>
            <a:ext cx="8877139" cy="6597667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donec quis nunc"/>
          <p:cNvSpPr txBox="1"/>
          <p:nvPr>
            <p:ph type="body" sz="quarter" idx="14"/>
          </p:nvPr>
        </p:nvSpPr>
        <p:spPr>
          <a:xfrm>
            <a:off x="673100" y="1320800"/>
            <a:ext cx="11658600" cy="533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87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88" name="正文级别 1…"/>
          <p:cNvSpPr txBox="1"/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pc="48" sz="2400"/>
            </a:lvl1pPr>
            <a:lvl2pPr>
              <a:spcBef>
                <a:spcPts val="2800"/>
              </a:spcBef>
              <a:defRPr spc="48" sz="2400"/>
            </a:lvl2pPr>
            <a:lvl3pPr>
              <a:spcBef>
                <a:spcPts val="2800"/>
              </a:spcBef>
              <a:defRPr spc="48" sz="2400"/>
            </a:lvl3pPr>
            <a:lvl4pPr>
              <a:spcBef>
                <a:spcPts val="2800"/>
              </a:spcBef>
              <a:defRPr spc="48" sz="2400"/>
            </a:lvl4pPr>
            <a:lvl5pPr>
              <a:spcBef>
                <a:spcPts val="2800"/>
              </a:spcBef>
              <a:defRPr spc="48"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9" name="幻灯片编号"/>
          <p:cNvSpPr txBox="1"/>
          <p:nvPr>
            <p:ph type="sldNum" sz="quarter" idx="2"/>
          </p:nvPr>
        </p:nvSpPr>
        <p:spPr>
          <a:xfrm>
            <a:off x="6352794" y="9251950"/>
            <a:ext cx="299213" cy="3048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6352794" y="9250680"/>
            <a:ext cx="299213" cy="304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cap="all" spc="28" sz="1400">
                <a:solidFill>
                  <a:srgbClr val="9A958E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3429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10287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7145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2057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24003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2743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7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8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tif"/><Relationship Id="rId6" Type="http://schemas.openxmlformats.org/officeDocument/2006/relationships/image" Target="../media/image5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tif"/><Relationship Id="rId3" Type="http://schemas.openxmlformats.org/officeDocument/2006/relationships/image" Target="../media/image15.png"/><Relationship Id="rId4" Type="http://schemas.openxmlformats.org/officeDocument/2006/relationships/image" Target="../media/image7.tif"/><Relationship Id="rId5" Type="http://schemas.openxmlformats.org/officeDocument/2006/relationships/image" Target="../media/image1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Model Compression and Acceleration…"/>
          <p:cNvSpPr txBox="1"/>
          <p:nvPr/>
        </p:nvSpPr>
        <p:spPr>
          <a:xfrm>
            <a:off x="596732" y="4140200"/>
            <a:ext cx="11811336" cy="1473200"/>
          </a:xfrm>
          <a:prstGeom prst="rect">
            <a:avLst/>
          </a:prstGeom>
          <a:blipFill>
            <a:blip r:embed="rId2"/>
          </a:blipFill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508000" dist="177800" dir="0">
              <a:schemeClr val="accent4">
                <a:hueOff val="163466"/>
                <a:satOff val="6226"/>
                <a:lumOff val="10954"/>
                <a:alpha val="75000"/>
              </a:scheme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cap="all" spc="79" sz="4000">
                <a:solidFill>
                  <a:srgbClr val="FFFFFF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Model Compression and Acceleration</a:t>
            </a:r>
          </a:p>
          <a:p>
            <a:pPr>
              <a:defRPr cap="all" spc="79" sz="4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模型压缩与加速学习报告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线条"/>
          <p:cNvSpPr/>
          <p:nvPr/>
        </p:nvSpPr>
        <p:spPr>
          <a:xfrm>
            <a:off x="1260855" y="1679504"/>
            <a:ext cx="8886949" cy="1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233" name="MetaPruning"/>
          <p:cNvSpPr txBox="1"/>
          <p:nvPr/>
        </p:nvSpPr>
        <p:spPr>
          <a:xfrm>
            <a:off x="1252785" y="711973"/>
            <a:ext cx="3521939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4600"/>
            </a:lvl1pPr>
          </a:lstStyle>
          <a:p>
            <a:pPr/>
            <a:r>
              <a:t>MetaPruning</a:t>
            </a:r>
          </a:p>
        </p:txBody>
      </p:sp>
      <p:sp>
        <p:nvSpPr>
          <p:cNvPr id="234" name="[2] Liu, Zechun, et al. &quot;MetaPruning: Meta Learning for Automatic Neural Network Channel Pruning.&quot; ICCV 2019."/>
          <p:cNvSpPr txBox="1"/>
          <p:nvPr/>
        </p:nvSpPr>
        <p:spPr>
          <a:xfrm>
            <a:off x="2162437" y="8897806"/>
            <a:ext cx="10496195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10000"/>
              </a:lnSpc>
              <a:defRPr sz="1600"/>
            </a:pPr>
            <a:r>
              <a:t>[2] Liu, Zechun, et al. "MetaPruning: Meta Learning for Automatic Neural Network Channel Pruning." </a:t>
            </a:r>
            <a:r>
              <a:rPr>
                <a:latin typeface="Avenir Book Oblique"/>
                <a:ea typeface="Avenir Book Oblique"/>
                <a:cs typeface="Avenir Book Oblique"/>
                <a:sym typeface="Avenir Book Oblique"/>
              </a:rPr>
              <a:t>ICCV 2019</a:t>
            </a:r>
            <a:r>
              <a:t>.</a:t>
            </a:r>
          </a:p>
        </p:txBody>
      </p:sp>
      <p:sp>
        <p:nvSpPr>
          <p:cNvPr id="235" name="旷视科技"/>
          <p:cNvSpPr txBox="1"/>
          <p:nvPr/>
        </p:nvSpPr>
        <p:spPr>
          <a:xfrm>
            <a:off x="5026054" y="1004717"/>
            <a:ext cx="13335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B40C17"/>
                </a:solidFill>
              </a:defRPr>
            </a:lvl1pPr>
          </a:lstStyle>
          <a:p>
            <a:pPr>
              <a:defRPr>
                <a:solidFill>
                  <a:srgbClr val="5B5854"/>
                </a:solidFill>
              </a:defRPr>
            </a:pPr>
            <a:r>
              <a:rPr>
                <a:solidFill>
                  <a:srgbClr val="B40C17"/>
                </a:solidFill>
              </a:rPr>
              <a:t>旷视科技</a:t>
            </a:r>
          </a:p>
        </p:txBody>
      </p:sp>
      <p:sp>
        <p:nvSpPr>
          <p:cNvPr id="236" name="背景：以往的pruning方法大多是人工设计规则对channel-wise的数据进行筛选。"/>
          <p:cNvSpPr txBox="1"/>
          <p:nvPr/>
        </p:nvSpPr>
        <p:spPr>
          <a:xfrm>
            <a:off x="1340411" y="2106551"/>
            <a:ext cx="10867645" cy="528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背景：以往的pruning方法大多是人工设计规则对channel-wise的数据进行筛选。</a:t>
            </a:r>
          </a:p>
        </p:txBody>
      </p:sp>
      <p:sp>
        <p:nvSpPr>
          <p:cNvPr id="237" name="channel pruning的问题："/>
          <p:cNvSpPr txBox="1"/>
          <p:nvPr/>
        </p:nvSpPr>
        <p:spPr>
          <a:xfrm>
            <a:off x="1290064" y="4107608"/>
            <a:ext cx="3541168" cy="528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channel pruning的问题：</a:t>
            </a:r>
          </a:p>
        </p:txBody>
      </p:sp>
      <p:pic>
        <p:nvPicPr>
          <p:cNvPr id="23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36863" y="3474925"/>
            <a:ext cx="6360510" cy="179399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39" name="注：这里的限制条件为参数数量、FLOPs等"/>
          <p:cNvSpPr txBox="1"/>
          <p:nvPr/>
        </p:nvSpPr>
        <p:spPr>
          <a:xfrm>
            <a:off x="7877532" y="4391834"/>
            <a:ext cx="3454159" cy="947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注：这里的限制条件为参数数量、FLOPs等</a:t>
            </a:r>
          </a:p>
        </p:txBody>
      </p:sp>
      <p:sp>
        <p:nvSpPr>
          <p:cNvPr id="240" name="通过随机产生编码直接来生成压缩网络中的参数，而不是继承或重新训练。再用网络的性能来对生成参数的网络使用元学习（Learning to Learning, Meta Learning）的方法进行优化。"/>
          <p:cNvSpPr txBox="1"/>
          <p:nvPr/>
        </p:nvSpPr>
        <p:spPr>
          <a:xfrm>
            <a:off x="1340411" y="6108666"/>
            <a:ext cx="10867646" cy="1374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/>
            <a:r>
              <a:t>通过</a:t>
            </a:r>
            <a:r>
              <a:rPr>
                <a:solidFill>
                  <a:schemeClr val="accent5">
                    <a:satOff val="-10854"/>
                    <a:lumOff val="-10463"/>
                  </a:schemeClr>
                </a:solidFill>
              </a:rPr>
              <a:t>随机产生编码</a:t>
            </a:r>
            <a:r>
              <a:t>直接来</a:t>
            </a:r>
            <a:r>
              <a:rPr>
                <a:solidFill>
                  <a:schemeClr val="accent5">
                    <a:satOff val="-10854"/>
                    <a:lumOff val="-10463"/>
                  </a:schemeClr>
                </a:solidFill>
              </a:rPr>
              <a:t>生成</a:t>
            </a:r>
            <a:r>
              <a:t>压缩网络中的参数，而不是继承或重新训练。再用网络的性能来对生成参数的网络使用元学习（Learning to Learning, Meta Learning）的方法进行优化。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线条"/>
          <p:cNvSpPr/>
          <p:nvPr/>
        </p:nvSpPr>
        <p:spPr>
          <a:xfrm>
            <a:off x="1260855" y="1679504"/>
            <a:ext cx="8886949" cy="1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243" name="MetaPruning"/>
          <p:cNvSpPr txBox="1"/>
          <p:nvPr/>
        </p:nvSpPr>
        <p:spPr>
          <a:xfrm>
            <a:off x="1252785" y="711973"/>
            <a:ext cx="3521939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4600"/>
            </a:lvl1pPr>
          </a:lstStyle>
          <a:p>
            <a:pPr/>
            <a:r>
              <a:t>MetaPruning</a:t>
            </a:r>
          </a:p>
        </p:txBody>
      </p:sp>
      <p:sp>
        <p:nvSpPr>
          <p:cNvPr id="244" name="[2] Liu, Zechun, et al. &quot;MetaPruning: Meta Learning for Automatic Neural Network Channel Pruning.&quot; ICCV 2019."/>
          <p:cNvSpPr txBox="1"/>
          <p:nvPr/>
        </p:nvSpPr>
        <p:spPr>
          <a:xfrm>
            <a:off x="2162437" y="8897806"/>
            <a:ext cx="10496195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10000"/>
              </a:lnSpc>
              <a:defRPr sz="1600"/>
            </a:pPr>
            <a:r>
              <a:t>[2] Liu, Zechun, et al. "MetaPruning: Meta Learning for Automatic Neural Network Channel Pruning." </a:t>
            </a:r>
            <a:r>
              <a:rPr>
                <a:latin typeface="Avenir Book Oblique"/>
                <a:ea typeface="Avenir Book Oblique"/>
                <a:cs typeface="Avenir Book Oblique"/>
                <a:sym typeface="Avenir Book Oblique"/>
              </a:rPr>
              <a:t>ICCV 2019</a:t>
            </a:r>
            <a:r>
              <a:t>.</a:t>
            </a:r>
          </a:p>
        </p:txBody>
      </p:sp>
      <p:pic>
        <p:nvPicPr>
          <p:cNvPr id="24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97760" y="2064418"/>
            <a:ext cx="8886950" cy="646117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246" name="约束网络形状"/>
          <p:cNvSpPr txBox="1"/>
          <p:nvPr/>
        </p:nvSpPr>
        <p:spPr>
          <a:xfrm>
            <a:off x="8536862" y="2492689"/>
            <a:ext cx="19431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B12430"/>
                </a:solidFill>
              </a:defRPr>
            </a:lvl1pPr>
          </a:lstStyle>
          <a:p>
            <a:pPr/>
            <a:r>
              <a:t>约束网络形状</a:t>
            </a:r>
          </a:p>
        </p:txBody>
      </p:sp>
      <p:sp>
        <p:nvSpPr>
          <p:cNvPr id="247" name="约束网络参数"/>
          <p:cNvSpPr txBox="1"/>
          <p:nvPr/>
        </p:nvSpPr>
        <p:spPr>
          <a:xfrm>
            <a:off x="7684454" y="4655715"/>
            <a:ext cx="19431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B12430"/>
                </a:solidFill>
              </a:defRPr>
            </a:lvl1pPr>
          </a:lstStyle>
          <a:p>
            <a:pPr/>
            <a:r>
              <a:t>约束网络参数</a:t>
            </a:r>
          </a:p>
        </p:txBody>
      </p:sp>
      <p:sp>
        <p:nvSpPr>
          <p:cNvPr id="248" name="矩形"/>
          <p:cNvSpPr/>
          <p:nvPr/>
        </p:nvSpPr>
        <p:spPr>
          <a:xfrm>
            <a:off x="1719601" y="5456781"/>
            <a:ext cx="10443268" cy="3525591"/>
          </a:xfrm>
          <a:prstGeom prst="rect">
            <a:avLst/>
          </a:prstGeom>
          <a:blipFill>
            <a:blip r:embed="rId3">
              <a:alphaModFix amt="95743"/>
            </a:blip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79" sz="4000">
                <a:solidFill>
                  <a:srgbClr val="FFFFFF"/>
                </a:solidFill>
                <a:latin typeface="Euphemia UCAS"/>
                <a:ea typeface="Euphemia UCAS"/>
                <a:cs typeface="Euphemia UCAS"/>
                <a:sym typeface="Euphemia UCA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8" grpId="1"/>
      <p:bldP build="whole" bldLvl="1" animBg="1" rev="0" advAuto="0" spid="248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线条"/>
          <p:cNvSpPr/>
          <p:nvPr/>
        </p:nvSpPr>
        <p:spPr>
          <a:xfrm>
            <a:off x="1260855" y="1679504"/>
            <a:ext cx="8886949" cy="1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251" name="MetaPruning"/>
          <p:cNvSpPr txBox="1"/>
          <p:nvPr/>
        </p:nvSpPr>
        <p:spPr>
          <a:xfrm>
            <a:off x="1252785" y="711973"/>
            <a:ext cx="3521939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4600"/>
            </a:lvl1pPr>
          </a:lstStyle>
          <a:p>
            <a:pPr/>
            <a:r>
              <a:t>MetaPruning</a:t>
            </a:r>
          </a:p>
        </p:txBody>
      </p:sp>
      <p:sp>
        <p:nvSpPr>
          <p:cNvPr id="252" name="[2] Liu, Zechun, et al. &quot;MetaPruning: Meta Learning for Automatic Neural Network Channel Pruning.&quot; ICCV 2019."/>
          <p:cNvSpPr txBox="1"/>
          <p:nvPr/>
        </p:nvSpPr>
        <p:spPr>
          <a:xfrm>
            <a:off x="2162437" y="8897806"/>
            <a:ext cx="10496195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10000"/>
              </a:lnSpc>
              <a:defRPr sz="1600"/>
            </a:pPr>
            <a:r>
              <a:t>[2] Liu, Zechun, et al. "MetaPruning: Meta Learning for Automatic Neural Network Channel Pruning." </a:t>
            </a:r>
            <a:r>
              <a:rPr>
                <a:latin typeface="Avenir Book Oblique"/>
                <a:ea typeface="Avenir Book Oblique"/>
                <a:cs typeface="Avenir Book Oblique"/>
                <a:sym typeface="Avenir Book Oblique"/>
              </a:rPr>
              <a:t>ICCV 2019</a:t>
            </a:r>
            <a:r>
              <a:t>.</a:t>
            </a:r>
          </a:p>
        </p:txBody>
      </p:sp>
      <p:pic>
        <p:nvPicPr>
          <p:cNvPr id="25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891" y="2484714"/>
            <a:ext cx="5126413" cy="619441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254" name="PruningNet"/>
          <p:cNvSpPr txBox="1"/>
          <p:nvPr/>
        </p:nvSpPr>
        <p:spPr>
          <a:xfrm>
            <a:off x="996140" y="1809059"/>
            <a:ext cx="183266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2600"/>
            </a:lvl1pPr>
          </a:lstStyle>
          <a:p>
            <a:pPr/>
            <a:r>
              <a:t>PruningNet</a:t>
            </a:r>
          </a:p>
        </p:txBody>
      </p:sp>
      <p:pic>
        <p:nvPicPr>
          <p:cNvPr id="255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58505" y="2561210"/>
            <a:ext cx="5761207" cy="531582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256" name="搜索方法：EA"/>
          <p:cNvSpPr txBox="1"/>
          <p:nvPr/>
        </p:nvSpPr>
        <p:spPr>
          <a:xfrm>
            <a:off x="6863471" y="1900336"/>
            <a:ext cx="2039113" cy="528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搜索方法：EA</a:t>
            </a:r>
          </a:p>
        </p:txBody>
      </p:sp>
      <p:sp>
        <p:nvSpPr>
          <p:cNvPr id="257" name="Meta-Learning主要体现在通过EA的方法搜索最优网络，根据两层FC训练每一层参数。"/>
          <p:cNvSpPr txBox="1"/>
          <p:nvPr/>
        </p:nvSpPr>
        <p:spPr>
          <a:xfrm>
            <a:off x="6400817" y="8009285"/>
            <a:ext cx="6318099" cy="955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/>
          </a:lstStyle>
          <a:p>
            <a:pPr/>
            <a:r>
              <a:t>Meta-Learning主要体现在通过EA的方法搜索最优网络，根据两层FC训练每一层参数。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5" grpId="2"/>
      <p:bldP build="whole" bldLvl="1" animBg="1" rev="0" advAuto="0" spid="257" grpId="3"/>
      <p:bldP build="whole" bldLvl="1" animBg="1" rev="0" advAuto="0" spid="25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线条"/>
          <p:cNvSpPr/>
          <p:nvPr/>
        </p:nvSpPr>
        <p:spPr>
          <a:xfrm>
            <a:off x="1260855" y="1679504"/>
            <a:ext cx="8886949" cy="1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260" name="2.网络量化"/>
          <p:cNvSpPr txBox="1"/>
          <p:nvPr/>
        </p:nvSpPr>
        <p:spPr>
          <a:xfrm>
            <a:off x="1236220" y="582561"/>
            <a:ext cx="2938324" cy="942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4600"/>
            </a:lvl1pPr>
          </a:lstStyle>
          <a:p>
            <a:pPr/>
            <a:r>
              <a:t>2.网络量化</a:t>
            </a:r>
          </a:p>
        </p:txBody>
      </p:sp>
      <p:sp>
        <p:nvSpPr>
          <p:cNvPr id="261" name="思想：在神经网络中用32bit或64bit的浮点数换成4bit或更小的内存空间进行存储。…"/>
          <p:cNvSpPr txBox="1"/>
          <p:nvPr/>
        </p:nvSpPr>
        <p:spPr>
          <a:xfrm>
            <a:off x="1096465" y="2141488"/>
            <a:ext cx="11633434" cy="1083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326571" indent="-326571" algn="l">
              <a:lnSpc>
                <a:spcPct val="130000"/>
              </a:lnSpc>
              <a:buClr>
                <a:schemeClr val="accent5">
                  <a:satOff val="-10854"/>
                  <a:lumOff val="-10463"/>
                </a:schemeClr>
              </a:buClr>
              <a:buSzPct val="75000"/>
              <a:buChar char="•"/>
            </a:pPr>
            <a:r>
              <a:t>思想：在神经网络中用32bit或64bit的浮点数换成4bit或更小的内存空间进行存储。</a:t>
            </a:r>
          </a:p>
          <a:p>
            <a:pPr marL="326571" indent="-326571" algn="l">
              <a:lnSpc>
                <a:spcPct val="130000"/>
              </a:lnSpc>
              <a:buClr>
                <a:schemeClr val="accent5">
                  <a:satOff val="-10854"/>
                  <a:lumOff val="-10463"/>
                </a:schemeClr>
              </a:buClr>
              <a:buSzPct val="75000"/>
              <a:buChar char="•"/>
            </a:pPr>
            <a:r>
              <a:t>特点：</a:t>
            </a:r>
            <a:r>
              <a:rPr>
                <a:solidFill>
                  <a:schemeClr val="accent5">
                    <a:satOff val="-10854"/>
                    <a:lumOff val="-10463"/>
                  </a:schemeClr>
                </a:solidFill>
              </a:rPr>
              <a:t>理论简单</a:t>
            </a:r>
            <a:r>
              <a:t>，</a:t>
            </a:r>
            <a:r>
              <a:rPr>
                <a:solidFill>
                  <a:schemeClr val="accent5">
                    <a:satOff val="-10854"/>
                    <a:lumOff val="-10463"/>
                  </a:schemeClr>
                </a:solidFill>
              </a:rPr>
              <a:t>公式少</a:t>
            </a:r>
            <a:r>
              <a:t>，</a:t>
            </a:r>
            <a:r>
              <a:rPr>
                <a:solidFill>
                  <a:schemeClr val="accent5">
                    <a:satOff val="-10854"/>
                    <a:lumOff val="-10463"/>
                  </a:schemeClr>
                </a:solidFill>
              </a:rPr>
              <a:t>性能稳定</a:t>
            </a:r>
            <a:r>
              <a:t>，</a:t>
            </a:r>
            <a:r>
              <a:rPr>
                <a:solidFill>
                  <a:schemeClr val="accent5">
                    <a:satOff val="-10854"/>
                    <a:lumOff val="-10463"/>
                  </a:schemeClr>
                </a:solidFill>
              </a:rPr>
              <a:t>trick多</a:t>
            </a:r>
            <a:r>
              <a:t>。</a:t>
            </a:r>
          </a:p>
        </p:txBody>
      </p:sp>
      <p:sp>
        <p:nvSpPr>
          <p:cNvPr id="262" name="优点： 1. 模型变小，速度加快。 2. int8只需要float32内存带宽的25%，可以更好地使用缓存。 3. 对于加速8位的计算芯片更快。 4. 每个时钟周期执行更多SIMD操作。…"/>
          <p:cNvSpPr txBox="1"/>
          <p:nvPr/>
        </p:nvSpPr>
        <p:spPr>
          <a:xfrm>
            <a:off x="1084337" y="3563188"/>
            <a:ext cx="10259691" cy="3595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326571" indent="-326571" algn="l">
              <a:lnSpc>
                <a:spcPct val="120000"/>
              </a:lnSpc>
              <a:buClr>
                <a:srgbClr val="9A958E"/>
              </a:buClr>
              <a:buSzPct val="75000"/>
              <a:buChar char="•"/>
            </a:pPr>
            <a:r>
              <a:t>优点：</a:t>
            </a:r>
            <a:br/>
            <a:r>
              <a:t>1. 模型变小，速度加快。</a:t>
            </a:r>
            <a:br/>
            <a:r>
              <a:t>2. int8只需要float32内存带宽的25%，可以更好地使用缓存。</a:t>
            </a:r>
            <a:br/>
            <a:r>
              <a:t>3. 对于加速8位的计算芯片更快。</a:t>
            </a:r>
            <a:br/>
            <a:r>
              <a:t>4. 每个时钟周期执行更多SIMD操作。</a:t>
            </a:r>
          </a:p>
          <a:p>
            <a:pPr marL="326571" indent="-326571" algn="l">
              <a:lnSpc>
                <a:spcPct val="120000"/>
              </a:lnSpc>
              <a:buClr>
                <a:srgbClr val="9A958E"/>
              </a:buClr>
              <a:buSzPct val="75000"/>
              <a:buChar char="•"/>
            </a:pPr>
            <a:r>
              <a:t>缺点：</a:t>
            </a:r>
            <a:br/>
            <a:r>
              <a:t>精度损失，效果较差。</a:t>
            </a:r>
          </a:p>
        </p:txBody>
      </p:sp>
      <p:sp>
        <p:nvSpPr>
          <p:cNvPr id="263" name="方法： 1. 量化激活值。 2. 量化权重。"/>
          <p:cNvSpPr txBox="1"/>
          <p:nvPr/>
        </p:nvSpPr>
        <p:spPr>
          <a:xfrm>
            <a:off x="1125658" y="7496405"/>
            <a:ext cx="2608610" cy="1553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326571" indent="-326571" algn="l">
              <a:lnSpc>
                <a:spcPct val="120000"/>
              </a:lnSpc>
              <a:buClr>
                <a:srgbClr val="9A958E"/>
              </a:buClr>
              <a:buSzPct val="75000"/>
              <a:buChar char="•"/>
            </a:pPr>
            <a:r>
              <a:t>方法：</a:t>
            </a:r>
            <a:br/>
            <a:r>
              <a:t>1. 量化激活值。</a:t>
            </a:r>
            <a:br/>
            <a:r>
              <a:t>2. 量化权重。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线条"/>
          <p:cNvSpPr/>
          <p:nvPr/>
        </p:nvSpPr>
        <p:spPr>
          <a:xfrm>
            <a:off x="1260855" y="1679504"/>
            <a:ext cx="8886949" cy="1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266" name="2.网络量化"/>
          <p:cNvSpPr txBox="1"/>
          <p:nvPr/>
        </p:nvSpPr>
        <p:spPr>
          <a:xfrm>
            <a:off x="1223520" y="582561"/>
            <a:ext cx="2938324" cy="942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4600"/>
            </a:lvl1pPr>
          </a:lstStyle>
          <a:p>
            <a:pPr/>
            <a:r>
              <a:t>2.网络量化</a:t>
            </a:r>
          </a:p>
        </p:txBody>
      </p:sp>
      <p:sp>
        <p:nvSpPr>
          <p:cNvPr id="267" name="低比特量化（Low-bit Quantization） — Leng, Cong, et al. &quot;Extremely low bit neural network: Squeeze the last bit out with admm.&quot; AAAI 2018. — Hu, Qinghao, Peisong Wang, and Jian Cheng. &quot;From hashing to cnns: Training binary weight networks via hashing.&quot; AAAI 2018. — Wang, Peisong, et al. &quot;Two-step quantization for low-bit neural networks.&quot; CVPR 2018.…"/>
          <p:cNvSpPr txBox="1"/>
          <p:nvPr/>
        </p:nvSpPr>
        <p:spPr>
          <a:xfrm>
            <a:off x="852984" y="2383779"/>
            <a:ext cx="11658826" cy="5781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326571" indent="-326571" algn="l">
              <a:lnSpc>
                <a:spcPct val="110000"/>
              </a:lnSpc>
              <a:buClr>
                <a:srgbClr val="9A958E"/>
              </a:buClr>
              <a:buSzPct val="75000"/>
              <a:buChar char="•"/>
              <a:defRPr sz="2300"/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低比特量化（Low-bit Quantization）</a:t>
            </a:r>
            <a:br>
              <a:rPr>
                <a:latin typeface="Avenir Heavy"/>
                <a:ea typeface="Avenir Heavy"/>
                <a:cs typeface="Avenir Heavy"/>
                <a:sym typeface="Avenir Heavy"/>
              </a:rPr>
            </a:br>
            <a:r>
              <a:t>— Leng, Cong, et al. "Extremely low bit neural network: Squeeze the last bit out with admm." </a:t>
            </a:r>
            <a:r>
              <a:rPr i="1">
                <a:latin typeface="Avenir Heavy"/>
                <a:ea typeface="Avenir Heavy"/>
                <a:cs typeface="Avenir Heavy"/>
                <a:sym typeface="Avenir Heavy"/>
              </a:rPr>
              <a:t>AAAI 2018</a:t>
            </a:r>
            <a:r>
              <a:t>.</a:t>
            </a:r>
            <a:br/>
            <a:r>
              <a:t>— Hu, Qinghao, Peisong Wang, and Jian Cheng. "From hashing to cnns: Training binary weight networks via hashing." </a:t>
            </a:r>
            <a:r>
              <a:rPr i="1">
                <a:latin typeface="Avenir Heavy"/>
                <a:ea typeface="Avenir Heavy"/>
                <a:cs typeface="Avenir Heavy"/>
                <a:sym typeface="Avenir Heavy"/>
              </a:rPr>
              <a:t>AAAI 2018</a:t>
            </a:r>
            <a:r>
              <a:t>.</a:t>
            </a:r>
            <a:br/>
            <a:r>
              <a:t>— Wang, Peisong, et al. "Two-step quantization for low-bit neural networks." </a:t>
            </a:r>
            <a:r>
              <a:rPr i="1">
                <a:latin typeface="Avenir Heavy"/>
                <a:ea typeface="Avenir Heavy"/>
                <a:cs typeface="Avenir Heavy"/>
                <a:sym typeface="Avenir Heavy"/>
              </a:rPr>
              <a:t>CVPR 2018</a:t>
            </a:r>
            <a:r>
              <a:t>.</a:t>
            </a:r>
          </a:p>
          <a:p>
            <a:pPr marL="326571" indent="-326571" algn="l">
              <a:lnSpc>
                <a:spcPct val="110000"/>
              </a:lnSpc>
              <a:buClr>
                <a:srgbClr val="9A958E"/>
              </a:buClr>
              <a:buSzPct val="75000"/>
              <a:buChar char="•"/>
              <a:defRPr sz="2300"/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总体训练加速量化（Quantization for general training acceleration）</a:t>
            </a:r>
            <a:br>
              <a:rPr>
                <a:latin typeface="Avenir Heavy"/>
                <a:ea typeface="Avenir Heavy"/>
                <a:cs typeface="Avenir Heavy"/>
                <a:sym typeface="Avenir Heavy"/>
              </a:rPr>
            </a:br>
            <a:r>
              <a:t>— Koster et al. "Flexpoint: An Adaptive Numerical Format for Efficient Training of Deep NeuralNetworks". </a:t>
            </a:r>
            <a:r>
              <a:rPr i="1">
                <a:latin typeface="Avenir Heavy"/>
                <a:ea typeface="Avenir Heavy"/>
                <a:cs typeface="Avenir Heavy"/>
                <a:sym typeface="Avenir Heavy"/>
              </a:rPr>
              <a:t>NIPS2017</a:t>
            </a:r>
            <a:r>
              <a:t>.</a:t>
            </a:r>
          </a:p>
          <a:p>
            <a:pPr marL="326571" indent="-326571" algn="l">
              <a:lnSpc>
                <a:spcPct val="110000"/>
              </a:lnSpc>
              <a:buClr>
                <a:srgbClr val="9A958E"/>
              </a:buClr>
              <a:buSzPct val="75000"/>
              <a:buChar char="•"/>
              <a:defRPr sz="2300"/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分布式训练梯度量化（Gradient Quantization for Distributed Training）</a:t>
            </a:r>
            <a:br>
              <a:rPr>
                <a:latin typeface="Avenir Heavy"/>
                <a:ea typeface="Avenir Heavy"/>
                <a:cs typeface="Avenir Heavy"/>
                <a:sym typeface="Avenir Heavy"/>
              </a:rPr>
            </a:br>
            <a:r>
              <a:t>— Alistarh et al. "QSGD: Communication一Efficient SGD via Gradient Quantization and Encoding”. </a:t>
            </a:r>
            <a:r>
              <a:rPr i="1">
                <a:latin typeface="Avenir Heavy"/>
                <a:ea typeface="Avenir Heavy"/>
                <a:cs typeface="Avenir Heavy"/>
                <a:sym typeface="Avenir Heavy"/>
              </a:rPr>
              <a:t>NIPS2017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线条"/>
          <p:cNvSpPr/>
          <p:nvPr/>
        </p:nvSpPr>
        <p:spPr>
          <a:xfrm>
            <a:off x="1260855" y="1679504"/>
            <a:ext cx="8886949" cy="1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270" name="Int8量化（工业界）"/>
          <p:cNvSpPr txBox="1"/>
          <p:nvPr/>
        </p:nvSpPr>
        <p:spPr>
          <a:xfrm>
            <a:off x="1224218" y="582561"/>
            <a:ext cx="5231893" cy="942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4600"/>
            </a:lvl1pPr>
          </a:lstStyle>
          <a:p>
            <a:pPr/>
            <a:r>
              <a:t>Int8量化（工业界）</a:t>
            </a:r>
          </a:p>
        </p:txBody>
      </p:sp>
      <p:pic>
        <p:nvPicPr>
          <p:cNvPr id="27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2561" y="2758251"/>
            <a:ext cx="10539678" cy="479481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272" name="Int8量化流程:"/>
          <p:cNvSpPr txBox="1"/>
          <p:nvPr/>
        </p:nvSpPr>
        <p:spPr>
          <a:xfrm>
            <a:off x="1340123" y="1960915"/>
            <a:ext cx="1954683" cy="528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Int8量化流程: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线条"/>
          <p:cNvSpPr/>
          <p:nvPr/>
        </p:nvSpPr>
        <p:spPr>
          <a:xfrm>
            <a:off x="1260855" y="1679504"/>
            <a:ext cx="8886949" cy="1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275" name="Int8量化（工业界）"/>
          <p:cNvSpPr txBox="1"/>
          <p:nvPr/>
        </p:nvSpPr>
        <p:spPr>
          <a:xfrm>
            <a:off x="1224218" y="582561"/>
            <a:ext cx="5231893" cy="942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4600"/>
            </a:lvl1pPr>
          </a:lstStyle>
          <a:p>
            <a:pPr/>
            <a:r>
              <a:t>Int8量化（工业界）</a:t>
            </a:r>
          </a:p>
        </p:txBody>
      </p:sp>
      <p:pic>
        <p:nvPicPr>
          <p:cNvPr id="27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8400" y="2227284"/>
            <a:ext cx="5329220" cy="343457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277" name="图1. 实数与浮点数的分布情况"/>
          <p:cNvSpPr txBox="1"/>
          <p:nvPr/>
        </p:nvSpPr>
        <p:spPr>
          <a:xfrm>
            <a:off x="1017591" y="6016944"/>
            <a:ext cx="4110838" cy="528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图1. 实数与浮点数的分布情况</a:t>
            </a:r>
          </a:p>
        </p:txBody>
      </p:sp>
      <p:sp>
        <p:nvSpPr>
          <p:cNvPr id="278" name="Int8量化不是简单的数据截断，而是根据权重分布情况进行映射："/>
          <p:cNvSpPr txBox="1"/>
          <p:nvPr/>
        </p:nvSpPr>
        <p:spPr>
          <a:xfrm>
            <a:off x="959742" y="7522906"/>
            <a:ext cx="8880349" cy="528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Int8量化不是简单的数据截断，而是根据权重分布情况进行映射：</a:t>
            </a:r>
          </a:p>
        </p:txBody>
      </p:sp>
      <p:pic>
        <p:nvPicPr>
          <p:cNvPr id="279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71394" y="2194154"/>
            <a:ext cx="6731280" cy="42135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280" name="图2. 十层MobileNet_v1权重分布情况"/>
          <p:cNvSpPr txBox="1"/>
          <p:nvPr/>
        </p:nvSpPr>
        <p:spPr>
          <a:xfrm>
            <a:off x="6759646" y="6700994"/>
            <a:ext cx="5154778" cy="528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图2. 十层MobileNet_v1权重分布情况</a:t>
            </a:r>
          </a:p>
        </p:txBody>
      </p:sp>
      <p:pic>
        <p:nvPicPr>
          <p:cNvPr id="2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95770" y="8175119"/>
            <a:ext cx="6813260" cy="96642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线条"/>
          <p:cNvSpPr/>
          <p:nvPr/>
        </p:nvSpPr>
        <p:spPr>
          <a:xfrm>
            <a:off x="1260855" y="1679504"/>
            <a:ext cx="8886949" cy="1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284" name="Two-Step Quantization"/>
          <p:cNvSpPr txBox="1"/>
          <p:nvPr/>
        </p:nvSpPr>
        <p:spPr>
          <a:xfrm>
            <a:off x="1174120" y="560061"/>
            <a:ext cx="6142077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4600"/>
            </a:lvl1pPr>
          </a:lstStyle>
          <a:p>
            <a:pPr/>
            <a:r>
              <a:t>Two-Step Quantization</a:t>
            </a:r>
          </a:p>
        </p:txBody>
      </p:sp>
      <p:sp>
        <p:nvSpPr>
          <p:cNvPr id="285" name="[3] Wang, Peisong, et al. &quot;Two-step quantization for low-bit neural networks.&quot; CVPR 2018."/>
          <p:cNvSpPr txBox="1"/>
          <p:nvPr/>
        </p:nvSpPr>
        <p:spPr>
          <a:xfrm>
            <a:off x="3250663" y="8988536"/>
            <a:ext cx="9448954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1800"/>
            </a:pPr>
            <a:r>
              <a:t>[3] Wang, Peisong, et al. "Two-step quantization for low-bit neural networks." </a:t>
            </a:r>
            <a:r>
              <a:rPr i="1">
                <a:latin typeface="Avenir Heavy"/>
                <a:ea typeface="Avenir Heavy"/>
                <a:cs typeface="Avenir Heavy"/>
                <a:sym typeface="Avenir Heavy"/>
              </a:rPr>
              <a:t>CVPR 2018</a:t>
            </a:r>
            <a:r>
              <a:t>.</a:t>
            </a:r>
          </a:p>
        </p:txBody>
      </p:sp>
      <p:sp>
        <p:nvSpPr>
          <p:cNvPr id="286" name="Two-step:…"/>
          <p:cNvSpPr txBox="1"/>
          <p:nvPr/>
        </p:nvSpPr>
        <p:spPr>
          <a:xfrm>
            <a:off x="1443003" y="1897247"/>
            <a:ext cx="8522654" cy="1750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20000"/>
              </a:lnSpc>
              <a:defRPr sz="3000"/>
            </a:pPr>
            <a:r>
              <a:t>Two-step:</a:t>
            </a:r>
          </a:p>
          <a:p>
            <a:pPr algn="l">
              <a:lnSpc>
                <a:spcPct val="120000"/>
              </a:lnSpc>
              <a:defRPr sz="2500"/>
            </a:pPr>
            <a:r>
              <a:t>Step1. 保持权重为全精度，对激活值采用稀疏量化的方法。</a:t>
            </a:r>
          </a:p>
          <a:p>
            <a:pPr algn="l">
              <a:lnSpc>
                <a:spcPct val="120000"/>
              </a:lnSpc>
              <a:defRPr sz="2500"/>
            </a:pPr>
            <a:r>
              <a:t>Step2. 一层层迭代对每层元素量化。</a:t>
            </a:r>
          </a:p>
        </p:txBody>
      </p:sp>
      <p:sp>
        <p:nvSpPr>
          <p:cNvPr id="287" name="中科院自动化所"/>
          <p:cNvSpPr txBox="1"/>
          <p:nvPr/>
        </p:nvSpPr>
        <p:spPr>
          <a:xfrm>
            <a:off x="7583808" y="915661"/>
            <a:ext cx="2247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B40C17"/>
                </a:solidFill>
              </a:defRPr>
            </a:lvl1pPr>
          </a:lstStyle>
          <a:p>
            <a:pPr>
              <a:defRPr>
                <a:solidFill>
                  <a:srgbClr val="5B5854"/>
                </a:solidFill>
              </a:defRPr>
            </a:pPr>
            <a:r>
              <a:rPr>
                <a:solidFill>
                  <a:srgbClr val="B40C17"/>
                </a:solidFill>
              </a:rPr>
              <a:t>中科院自动化所</a:t>
            </a:r>
          </a:p>
        </p:txBody>
      </p:sp>
      <p:sp>
        <p:nvSpPr>
          <p:cNvPr id="288" name="Part1. 对激活值的稀疏量化："/>
          <p:cNvSpPr txBox="1"/>
          <p:nvPr/>
        </p:nvSpPr>
        <p:spPr>
          <a:xfrm>
            <a:off x="1302851" y="4014028"/>
            <a:ext cx="5053585" cy="644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3000"/>
            </a:lvl1pPr>
          </a:lstStyle>
          <a:p>
            <a:pPr/>
            <a:r>
              <a:t>Part1. 对激活值的稀疏量化：</a:t>
            </a:r>
          </a:p>
        </p:txBody>
      </p:sp>
      <p:grpSp>
        <p:nvGrpSpPr>
          <p:cNvPr id="291" name="图像"/>
          <p:cNvGrpSpPr/>
          <p:nvPr/>
        </p:nvGrpSpPr>
        <p:grpSpPr>
          <a:xfrm>
            <a:off x="5732897" y="4665117"/>
            <a:ext cx="5031472" cy="1890499"/>
            <a:chOff x="0" y="0"/>
            <a:chExt cx="5031471" cy="1890498"/>
          </a:xfrm>
        </p:grpSpPr>
        <p:pic>
          <p:nvPicPr>
            <p:cNvPr id="290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0800" y="50800"/>
              <a:ext cx="4929872" cy="178889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89" name="图像" descr="图像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031472" cy="1890499"/>
            </a:xfrm>
            <a:prstGeom prst="rect">
              <a:avLst/>
            </a:prstGeom>
            <a:effectLst/>
          </p:spPr>
        </p:pic>
      </p:grpSp>
      <p:sp>
        <p:nvSpPr>
          <p:cNvPr id="292" name="1. 将小于阈值的值置为0："/>
          <p:cNvSpPr txBox="1"/>
          <p:nvPr/>
        </p:nvSpPr>
        <p:spPr>
          <a:xfrm>
            <a:off x="1517095" y="5346054"/>
            <a:ext cx="3670707" cy="528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1. 将小于阈值的值置为0：</a:t>
            </a:r>
          </a:p>
        </p:txBody>
      </p:sp>
      <p:sp>
        <p:nvSpPr>
          <p:cNvPr id="293" name="2.  求解激活层量化函数公式："/>
          <p:cNvSpPr txBox="1"/>
          <p:nvPr/>
        </p:nvSpPr>
        <p:spPr>
          <a:xfrm>
            <a:off x="1524658" y="7167295"/>
            <a:ext cx="4195573" cy="528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2.  求解激活层量化函数公式：</a:t>
            </a:r>
          </a:p>
        </p:txBody>
      </p:sp>
      <p:sp>
        <p:nvSpPr>
          <p:cNvPr id="294" name="椭圆形"/>
          <p:cNvSpPr/>
          <p:nvPr/>
        </p:nvSpPr>
        <p:spPr>
          <a:xfrm>
            <a:off x="9042655" y="5546550"/>
            <a:ext cx="660596" cy="718724"/>
          </a:xfrm>
          <a:prstGeom prst="ellipse">
            <a:avLst/>
          </a:prstGeom>
          <a:ln w="50800">
            <a:solidFill>
              <a:schemeClr val="accent5">
                <a:satOff val="-10854"/>
                <a:lumOff val="-10463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cap="all" spc="79" sz="4000">
                <a:solidFill>
                  <a:srgbClr val="FFFFFF"/>
                </a:solidFill>
                <a:latin typeface="Euphemia UCAS"/>
                <a:ea typeface="Euphemia UCAS"/>
                <a:cs typeface="Euphemia UCAS"/>
                <a:sym typeface="Euphemia UCAS"/>
              </a:defRPr>
            </a:pPr>
          </a:p>
        </p:txBody>
      </p:sp>
      <p:sp>
        <p:nvSpPr>
          <p:cNvPr id="295" name="由模型稀疏率决定"/>
          <p:cNvSpPr txBox="1"/>
          <p:nvPr/>
        </p:nvSpPr>
        <p:spPr>
          <a:xfrm>
            <a:off x="9748480" y="6057761"/>
            <a:ext cx="25527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由模型稀疏率决定</a:t>
            </a:r>
          </a:p>
        </p:txBody>
      </p:sp>
      <p:grpSp>
        <p:nvGrpSpPr>
          <p:cNvPr id="298" name="图像"/>
          <p:cNvGrpSpPr/>
          <p:nvPr/>
        </p:nvGrpSpPr>
        <p:grpSpPr>
          <a:xfrm>
            <a:off x="5764174" y="6980757"/>
            <a:ext cx="6902450" cy="901701"/>
            <a:chOff x="0" y="0"/>
            <a:chExt cx="6902449" cy="901700"/>
          </a:xfrm>
        </p:grpSpPr>
        <p:pic>
          <p:nvPicPr>
            <p:cNvPr id="297" name="图像" descr="图像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0800" y="50800"/>
              <a:ext cx="6800850" cy="8001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96" name="图像" descr="图像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6902450" cy="901701"/>
            </a:xfrm>
            <a:prstGeom prst="rect">
              <a:avLst/>
            </a:prstGeom>
            <a:effectLst/>
          </p:spPr>
        </p:pic>
      </p:grpSp>
      <p:sp>
        <p:nvSpPr>
          <p:cNvPr id="299" name="线条"/>
          <p:cNvSpPr/>
          <p:nvPr/>
        </p:nvSpPr>
        <p:spPr>
          <a:xfrm>
            <a:off x="1260855" y="3874982"/>
            <a:ext cx="10483090" cy="1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线条"/>
          <p:cNvSpPr/>
          <p:nvPr/>
        </p:nvSpPr>
        <p:spPr>
          <a:xfrm>
            <a:off x="1260855" y="1679504"/>
            <a:ext cx="8886949" cy="1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302" name="Two-Step Quantization"/>
          <p:cNvSpPr txBox="1"/>
          <p:nvPr/>
        </p:nvSpPr>
        <p:spPr>
          <a:xfrm>
            <a:off x="1174120" y="560061"/>
            <a:ext cx="6142077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4600"/>
            </a:lvl1pPr>
          </a:lstStyle>
          <a:p>
            <a:pPr/>
            <a:r>
              <a:t>Two-Step Quantization</a:t>
            </a:r>
          </a:p>
        </p:txBody>
      </p:sp>
      <p:sp>
        <p:nvSpPr>
          <p:cNvPr id="303" name="[3] Wang, Peisong, et al. &quot;Two-step quantization for low-bit neural networks.&quot; CVPR 2018."/>
          <p:cNvSpPr txBox="1"/>
          <p:nvPr/>
        </p:nvSpPr>
        <p:spPr>
          <a:xfrm>
            <a:off x="3250663" y="8988536"/>
            <a:ext cx="9448954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1800"/>
            </a:pPr>
            <a:r>
              <a:t>[3] Wang, Peisong, et al. "Two-step quantization for low-bit neural networks." </a:t>
            </a:r>
            <a:r>
              <a:rPr i="1">
                <a:latin typeface="Avenir Heavy"/>
                <a:ea typeface="Avenir Heavy"/>
                <a:cs typeface="Avenir Heavy"/>
                <a:sym typeface="Avenir Heavy"/>
              </a:rPr>
              <a:t>CVPR 2018</a:t>
            </a:r>
            <a:r>
              <a:t>.</a:t>
            </a:r>
          </a:p>
        </p:txBody>
      </p:sp>
      <p:sp>
        <p:nvSpPr>
          <p:cNvPr id="304" name="Part2. 对权值的量化："/>
          <p:cNvSpPr txBox="1"/>
          <p:nvPr/>
        </p:nvSpPr>
        <p:spPr>
          <a:xfrm>
            <a:off x="1244360" y="2122243"/>
            <a:ext cx="3910585" cy="644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3000"/>
            </a:lvl1pPr>
          </a:lstStyle>
          <a:p>
            <a:pPr/>
            <a:r>
              <a:t>Part2. 对权值的量化：</a:t>
            </a:r>
          </a:p>
        </p:txBody>
      </p:sp>
      <p:sp>
        <p:nvSpPr>
          <p:cNvPr id="305" name="将Low-bit转化问题看成非线性最小二乘法问题。 将上层输出设为X，这层输出设为Y，浮点尺度因子a看成对角矩阵，问题可以转化为，a与输入X相乘后经过激活值量化最终取拟合浮点输出的过程。"/>
          <p:cNvSpPr txBox="1"/>
          <p:nvPr/>
        </p:nvSpPr>
        <p:spPr>
          <a:xfrm>
            <a:off x="1275639" y="2927191"/>
            <a:ext cx="10453522" cy="1638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326571" indent="-326571" algn="l">
              <a:lnSpc>
                <a:spcPct val="130000"/>
              </a:lnSpc>
              <a:buClr>
                <a:srgbClr val="9A958E"/>
              </a:buClr>
              <a:buSzPct val="75000"/>
              <a:buChar char="•"/>
            </a:pPr>
            <a:r>
              <a:t>将Low-bit转化问题看成非线性最小二乘法问题。</a:t>
            </a:r>
            <a:br/>
            <a:r>
              <a:t>将上层输出设为X，这层输出设为Y，浮点尺度因子a看成对角矩阵，问题可以转化为，a与输入X相乘后经过激活值量化最终取</a:t>
            </a:r>
            <a:r>
              <a:rPr>
                <a:solidFill>
                  <a:schemeClr val="accent5">
                    <a:satOff val="-10854"/>
                    <a:lumOff val="-10463"/>
                  </a:schemeClr>
                </a:solidFill>
              </a:rPr>
              <a:t>拟合浮点输出</a:t>
            </a:r>
            <a:r>
              <a:t>的过程。</a:t>
            </a:r>
          </a:p>
        </p:txBody>
      </p:sp>
      <p:grpSp>
        <p:nvGrpSpPr>
          <p:cNvPr id="308" name="图像"/>
          <p:cNvGrpSpPr/>
          <p:nvPr/>
        </p:nvGrpSpPr>
        <p:grpSpPr>
          <a:xfrm>
            <a:off x="3280095" y="4726120"/>
            <a:ext cx="6444610" cy="1269447"/>
            <a:chOff x="0" y="0"/>
            <a:chExt cx="6444609" cy="1269446"/>
          </a:xfrm>
        </p:grpSpPr>
        <p:pic>
          <p:nvPicPr>
            <p:cNvPr id="307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0800" y="50800"/>
              <a:ext cx="6343010" cy="116784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06" name="图像" descr="图像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444610" cy="1269447"/>
            </a:xfrm>
            <a:prstGeom prst="rect">
              <a:avLst/>
            </a:prstGeom>
            <a:effectLst/>
          </p:spPr>
        </p:pic>
      </p:grpSp>
      <p:sp>
        <p:nvSpPr>
          <p:cNvPr id="309" name="由于求解的可能有2mn个，很难去求得最优解，作者的做法是每一次迭代更新一个参数，此时固定其他参数。"/>
          <p:cNvSpPr txBox="1"/>
          <p:nvPr/>
        </p:nvSpPr>
        <p:spPr>
          <a:xfrm>
            <a:off x="1367205" y="6483442"/>
            <a:ext cx="9955395" cy="947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326571" indent="-326571" algn="l">
              <a:buClr>
                <a:srgbClr val="9A958E"/>
              </a:buClr>
              <a:buSzPct val="75000"/>
              <a:buChar char="•"/>
            </a:pPr>
            <a:r>
              <a:t>由于求解的可能有2</a:t>
            </a:r>
            <a:r>
              <a:rPr baseline="31999"/>
              <a:t>mn</a:t>
            </a:r>
            <a:r>
              <a:t>个，很难去求得最优解，作者的做法是每一次迭代更新一个参数，此时固定其他参数。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线条"/>
          <p:cNvSpPr/>
          <p:nvPr/>
        </p:nvSpPr>
        <p:spPr>
          <a:xfrm>
            <a:off x="1260855" y="1679504"/>
            <a:ext cx="8886949" cy="1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312" name="3. 知识蒸馏"/>
          <p:cNvSpPr txBox="1"/>
          <p:nvPr/>
        </p:nvSpPr>
        <p:spPr>
          <a:xfrm>
            <a:off x="1209815" y="605061"/>
            <a:ext cx="3100732" cy="942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4600"/>
            </a:lvl1pPr>
          </a:lstStyle>
          <a:p>
            <a:pPr/>
            <a:r>
              <a:t>3. 知识蒸馏</a:t>
            </a:r>
          </a:p>
        </p:txBody>
      </p:sp>
      <p:sp>
        <p:nvSpPr>
          <p:cNvPr id="313" name="两个关键步骤： 1. 定义知识。 2. 定义从teacher网络中学习的优化损失函数。"/>
          <p:cNvSpPr txBox="1"/>
          <p:nvPr/>
        </p:nvSpPr>
        <p:spPr>
          <a:xfrm>
            <a:off x="1276463" y="1811660"/>
            <a:ext cx="6695673" cy="1638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326571" indent="-326571" algn="l">
              <a:lnSpc>
                <a:spcPct val="130000"/>
              </a:lnSpc>
              <a:buClr>
                <a:srgbClr val="9A958E"/>
              </a:buClr>
              <a:buSzPct val="75000"/>
              <a:buChar char="•"/>
            </a:pPr>
            <a:r>
              <a:t>两个关键步骤：</a:t>
            </a:r>
            <a:br/>
            <a:r>
              <a:t>1. 定义知识。</a:t>
            </a:r>
            <a:br/>
            <a:r>
              <a:t>2. 定义从teacher网络中学习的优化损失函数。</a:t>
            </a:r>
          </a:p>
        </p:txBody>
      </p:sp>
      <p:pic>
        <p:nvPicPr>
          <p:cNvPr id="31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07149" y="3714858"/>
            <a:ext cx="8390502" cy="542312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线条"/>
          <p:cNvSpPr/>
          <p:nvPr/>
        </p:nvSpPr>
        <p:spPr>
          <a:xfrm>
            <a:off x="1260855" y="1679504"/>
            <a:ext cx="8886949" cy="1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161" name="Motivation"/>
          <p:cNvSpPr txBox="1"/>
          <p:nvPr/>
        </p:nvSpPr>
        <p:spPr>
          <a:xfrm>
            <a:off x="1207455" y="582561"/>
            <a:ext cx="2970455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4600"/>
            </a:lvl1pPr>
          </a:lstStyle>
          <a:p>
            <a:pPr/>
            <a:r>
              <a:t>Motivation</a:t>
            </a:r>
          </a:p>
        </p:txBody>
      </p:sp>
      <p:graphicFrame>
        <p:nvGraphicFramePr>
          <p:cNvPr id="162" name="表格"/>
          <p:cNvGraphicFramePr/>
          <p:nvPr/>
        </p:nvGraphicFramePr>
        <p:xfrm>
          <a:off x="1199388" y="2856626"/>
          <a:ext cx="10606024" cy="5628754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{C7B018BB-80A7-4F77-B60F-C8B233D01FF8}</a:tableStyleId>
              </a:tblPr>
              <a:tblGrid>
                <a:gridCol w="1767670"/>
                <a:gridCol w="1767670"/>
                <a:gridCol w="1767670"/>
                <a:gridCol w="1767670"/>
                <a:gridCol w="1767670"/>
                <a:gridCol w="1767670"/>
              </a:tblGrid>
              <a:tr h="804107"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sym typeface="Avenir Next Demi Bold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blipFill rotWithShape="1">
                      <a:blip r:embed="rId2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sym typeface="Avenir Next Demi Bold"/>
                        </a:rPr>
                        <a:t>Model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3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sym typeface="Avenir Next Demi Bold"/>
                        </a:rPr>
                        <a:t>Layers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4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sym typeface="Avenir Next Demi Bold"/>
                        </a:rPr>
                        <a:t>Parameters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5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sym typeface="Avenir Next Demi Bold"/>
                        </a:rPr>
                        <a:t>MFLOPs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6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sym typeface="Avenir Next Demi Bold"/>
                        </a:rPr>
                        <a:t>ImageNet
Top-5 error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blipFill rotWithShape="1">
                      <a:blip r:embed="rId7"/>
                      <a:srcRect l="0" t="0" r="0" b="0"/>
                      <a:tile tx="0" ty="0" sx="100000" sy="100000" flip="none" algn="tl"/>
                    </a:blipFill>
                  </a:tcPr>
                </a:tc>
              </a:tr>
              <a:tr h="804107"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Demi Bold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AlexNet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5+3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60M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725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16.4%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804107"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Demi Bold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Clarifai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5+3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60M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——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11.7%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804107"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Demi Bold"/>
                        </a:rPr>
                        <a:t>2014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MSRA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5+3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200M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——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8.06%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804107"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Demi Bold"/>
                        </a:rPr>
                        <a:t>2014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VGG-19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16+3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143M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19.6K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7.32%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804107"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Demi Bold"/>
                        </a:rPr>
                        <a:t>2014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Inception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6.8M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1.566K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6.67%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804107"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Demi Bold"/>
                        </a:rPr>
                        <a:t>2015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ResNet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152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19.4M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11.3K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3.57%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3" name="神经网络的发展及计算成本"/>
          <p:cNvSpPr txBox="1"/>
          <p:nvPr/>
        </p:nvSpPr>
        <p:spPr>
          <a:xfrm>
            <a:off x="1208511" y="2077044"/>
            <a:ext cx="4403273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326571" indent="-326571">
              <a:buClr>
                <a:srgbClr val="9A958E"/>
              </a:buClr>
              <a:buSzPct val="75000"/>
              <a:buChar char="•"/>
              <a:defRPr sz="2600"/>
            </a:lvl1pPr>
          </a:lstStyle>
          <a:p>
            <a:pPr/>
            <a:r>
              <a:t>神经网络的发展及计算成本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线条"/>
          <p:cNvSpPr/>
          <p:nvPr/>
        </p:nvSpPr>
        <p:spPr>
          <a:xfrm>
            <a:off x="1260855" y="1679504"/>
            <a:ext cx="8886949" cy="1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317" name="3. 知识蒸馏"/>
          <p:cNvSpPr txBox="1"/>
          <p:nvPr/>
        </p:nvSpPr>
        <p:spPr>
          <a:xfrm>
            <a:off x="1209815" y="605061"/>
            <a:ext cx="3100732" cy="942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4600"/>
            </a:lvl1pPr>
          </a:lstStyle>
          <a:p>
            <a:pPr/>
            <a:r>
              <a:t>3. 知识蒸馏</a:t>
            </a:r>
          </a:p>
        </p:txBody>
      </p:sp>
      <p:sp>
        <p:nvSpPr>
          <p:cNvPr id="318" name="Previous Methods: — Hinton et al.“Distilling the knowledge in a neural network&quot;. arXiv:1503.02531. — Romero et al. &quot;Fitnets: Hints for thin deep nets”. ICLR 2015.…"/>
          <p:cNvSpPr txBox="1"/>
          <p:nvPr/>
        </p:nvSpPr>
        <p:spPr>
          <a:xfrm>
            <a:off x="1032981" y="2143950"/>
            <a:ext cx="11330385" cy="6188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326571" indent="-326571" algn="l">
              <a:lnSpc>
                <a:spcPct val="120000"/>
              </a:lnSpc>
              <a:buClr>
                <a:srgbClr val="9A958E"/>
              </a:buClr>
              <a:buSzPct val="75000"/>
              <a:buChar char="•"/>
              <a:defRPr sz="2300"/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Previous Methods:</a:t>
            </a:r>
            <a:br>
              <a:rPr>
                <a:latin typeface="Avenir Heavy"/>
                <a:ea typeface="Avenir Heavy"/>
                <a:cs typeface="Avenir Heavy"/>
                <a:sym typeface="Avenir Heavy"/>
              </a:rPr>
            </a:br>
            <a:r>
              <a:t>— Hinton et al.“Distilling the knowledge in a neural network". arXiv:1503.02531.</a:t>
            </a:r>
            <a:br/>
            <a:r>
              <a:t>— Romero et al. "Fitnets: Hints for thin deep nets”. </a:t>
            </a:r>
            <a:r>
              <a:rPr i="1">
                <a:latin typeface="Avenir Heavy"/>
                <a:ea typeface="Avenir Heavy"/>
                <a:cs typeface="Avenir Heavy"/>
                <a:sym typeface="Avenir Heavy"/>
              </a:rPr>
              <a:t>ICLR 2015</a:t>
            </a:r>
            <a:r>
              <a:t>.</a:t>
            </a:r>
          </a:p>
          <a:p>
            <a:pPr marL="326571" indent="-326571" algn="l">
              <a:lnSpc>
                <a:spcPct val="120000"/>
              </a:lnSpc>
              <a:buClr>
                <a:srgbClr val="9A958E"/>
              </a:buClr>
              <a:buSzPct val="75000"/>
              <a:buChar char="•"/>
              <a:defRPr sz="2300"/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蒸馏学习近年工作</a:t>
            </a:r>
            <a:br>
              <a:rPr>
                <a:latin typeface="Avenir Heavy"/>
                <a:ea typeface="Avenir Heavy"/>
                <a:cs typeface="Avenir Heavy"/>
                <a:sym typeface="Avenir Heavy"/>
              </a:rPr>
            </a:br>
            <a:r>
              <a:t>— Yim et al.“A Gift From Knowledge Distillation: Fast Optimization, Network Minimization and Transfer Learning ". </a:t>
            </a:r>
            <a:r>
              <a:rPr i="1">
                <a:latin typeface="Avenir Heavy"/>
                <a:ea typeface="Avenir Heavy"/>
                <a:cs typeface="Avenir Heavy"/>
                <a:sym typeface="Avenir Heavy"/>
              </a:rPr>
              <a:t>CVPR 2017</a:t>
            </a:r>
            <a:r>
              <a:t>.</a:t>
            </a:r>
            <a:br/>
            <a:r>
              <a:t>— Zagoruyko et al. "Pay More Attention to Attention: Improving the Performance of Convolutional Neural Networks via Attention Transfer". </a:t>
            </a:r>
            <a:r>
              <a:rPr i="1">
                <a:latin typeface="Avenir Heavy"/>
                <a:ea typeface="Avenir Heavy"/>
                <a:cs typeface="Avenir Heavy"/>
                <a:sym typeface="Avenir Heavy"/>
              </a:rPr>
              <a:t>ICLR 2017</a:t>
            </a:r>
            <a:r>
              <a:t>.</a:t>
            </a:r>
            <a:br/>
            <a:r>
              <a:t>— Chen et al. "Learning Efficient Object Detection Models with Knowledge Distillation”. </a:t>
            </a:r>
            <a:r>
              <a:rPr i="1">
                <a:latin typeface="Avenir Heavy"/>
                <a:ea typeface="Avenir Heavy"/>
                <a:cs typeface="Avenir Heavy"/>
                <a:sym typeface="Avenir Heavy"/>
              </a:rPr>
              <a:t>NIPS 2017</a:t>
            </a:r>
            <a:r>
              <a:t>.</a:t>
            </a:r>
            <a:br/>
            <a:r>
              <a:t>— Chen, Hanting, et al. "Data-Free Learning of Student Networks." </a:t>
            </a:r>
            <a:r>
              <a:rPr i="1">
                <a:latin typeface="Avenir Heavy"/>
                <a:ea typeface="Avenir Heavy"/>
                <a:cs typeface="Avenir Heavy"/>
                <a:sym typeface="Avenir Heavy"/>
              </a:rPr>
              <a:t>ICCV 2019</a:t>
            </a:r>
            <a:r>
              <a:t>.</a:t>
            </a:r>
            <a:br/>
            <a:r>
              <a:t>— Peng, Baoyun, et al. "Correlation congruence for knowledge distillation." </a:t>
            </a:r>
            <a:r>
              <a:rPr i="1">
                <a:latin typeface="Avenir Heavy"/>
                <a:ea typeface="Avenir Heavy"/>
                <a:cs typeface="Avenir Heavy"/>
                <a:sym typeface="Avenir Heavy"/>
              </a:rPr>
              <a:t>ICCV  2019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线条"/>
          <p:cNvSpPr/>
          <p:nvPr/>
        </p:nvSpPr>
        <p:spPr>
          <a:xfrm>
            <a:off x="1260855" y="1679504"/>
            <a:ext cx="8886949" cy="1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321" name="Data-Free Distilling"/>
          <p:cNvSpPr txBox="1"/>
          <p:nvPr/>
        </p:nvSpPr>
        <p:spPr>
          <a:xfrm>
            <a:off x="1173369" y="582561"/>
            <a:ext cx="5198593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4600"/>
            </a:lvl1pPr>
          </a:lstStyle>
          <a:p>
            <a:pPr/>
            <a:r>
              <a:t>Data-Free Distilling</a:t>
            </a:r>
          </a:p>
        </p:txBody>
      </p:sp>
      <p:sp>
        <p:nvSpPr>
          <p:cNvPr id="322" name="[4] Chen, Hanting, et al. &quot;Data-Free Learning of Student Networks.&quot; ICCV 2019."/>
          <p:cNvSpPr txBox="1"/>
          <p:nvPr/>
        </p:nvSpPr>
        <p:spPr>
          <a:xfrm>
            <a:off x="2063466" y="8881584"/>
            <a:ext cx="1071431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10000"/>
              </a:lnSpc>
              <a:defRPr sz="2300"/>
            </a:pPr>
            <a:r>
              <a:t>[4] Chen, Hanting, et al. "Data-Free Learning of Student Networks." </a:t>
            </a:r>
            <a:r>
              <a:rPr i="1">
                <a:latin typeface="Avenir Heavy"/>
                <a:ea typeface="Avenir Heavy"/>
                <a:cs typeface="Avenir Heavy"/>
                <a:sym typeface="Avenir Heavy"/>
              </a:rPr>
              <a:t>ICCV 2019</a:t>
            </a:r>
            <a:r>
              <a:t>.</a:t>
            </a:r>
          </a:p>
        </p:txBody>
      </p:sp>
      <p:sp>
        <p:nvSpPr>
          <p:cNvPr id="323" name="Keypoint: 使用GAN模型生成蒸馏所需数据，使得蒸馏过程不需要原始训练数据的参与。"/>
          <p:cNvSpPr txBox="1"/>
          <p:nvPr/>
        </p:nvSpPr>
        <p:spPr>
          <a:xfrm>
            <a:off x="1216531" y="3406031"/>
            <a:ext cx="10236197" cy="1033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20000"/>
              </a:lnSpc>
            </a:pPr>
            <a:r>
              <a:t>Keypoint: 使用</a:t>
            </a:r>
            <a:r>
              <a:rPr>
                <a:solidFill>
                  <a:schemeClr val="accent5">
                    <a:satOff val="-10854"/>
                    <a:lumOff val="-10463"/>
                  </a:schemeClr>
                </a:solidFill>
              </a:rPr>
              <a:t>GAN</a:t>
            </a:r>
            <a:r>
              <a:t>模型生成蒸馏所需数据，使得蒸馏过程</a:t>
            </a:r>
            <a:r>
              <a:rPr>
                <a:solidFill>
                  <a:schemeClr val="accent5">
                    <a:satOff val="-10854"/>
                    <a:lumOff val="-10463"/>
                  </a:schemeClr>
                </a:solidFill>
              </a:rPr>
              <a:t>不需要原始训练数据的参与</a:t>
            </a:r>
            <a:r>
              <a:t>。</a:t>
            </a:r>
          </a:p>
        </p:txBody>
      </p:sp>
      <p:sp>
        <p:nvSpPr>
          <p:cNvPr id="324" name="Motivation: 通常情况，知识蒸馏需要原始训练数据的参与。而在数据少的时候效果就会达不到既定效果。"/>
          <p:cNvSpPr txBox="1"/>
          <p:nvPr/>
        </p:nvSpPr>
        <p:spPr>
          <a:xfrm>
            <a:off x="1216222" y="2112450"/>
            <a:ext cx="10236196" cy="1075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30000"/>
              </a:lnSpc>
            </a:lvl1pPr>
          </a:lstStyle>
          <a:p>
            <a:pPr/>
            <a:r>
              <a:t>Motivation: 通常情况，知识蒸馏需要原始训练数据的参与。而在数据少的时候效果就会达不到既定效果。</a:t>
            </a:r>
          </a:p>
        </p:txBody>
      </p:sp>
      <p:sp>
        <p:nvSpPr>
          <p:cNvPr id="325" name="华为研究院"/>
          <p:cNvSpPr txBox="1"/>
          <p:nvPr/>
        </p:nvSpPr>
        <p:spPr>
          <a:xfrm>
            <a:off x="7303617" y="960661"/>
            <a:ext cx="16383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B40C17"/>
                </a:solidFill>
              </a:defRPr>
            </a:lvl1pPr>
          </a:lstStyle>
          <a:p>
            <a:pPr>
              <a:defRPr>
                <a:solidFill>
                  <a:srgbClr val="5B5854"/>
                </a:solidFill>
              </a:defRPr>
            </a:pPr>
            <a:r>
              <a:rPr>
                <a:solidFill>
                  <a:srgbClr val="B40C17"/>
                </a:solidFill>
              </a:rPr>
              <a:t>华为研究院</a:t>
            </a:r>
          </a:p>
        </p:txBody>
      </p:sp>
      <p:pic>
        <p:nvPicPr>
          <p:cNvPr id="32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6531" y="4827023"/>
            <a:ext cx="10236197" cy="366669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线条"/>
          <p:cNvSpPr/>
          <p:nvPr/>
        </p:nvSpPr>
        <p:spPr>
          <a:xfrm>
            <a:off x="1260855" y="1679504"/>
            <a:ext cx="8886949" cy="1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329" name="4.紧凑网络结构设计"/>
          <p:cNvSpPr txBox="1"/>
          <p:nvPr/>
        </p:nvSpPr>
        <p:spPr>
          <a:xfrm>
            <a:off x="1202603" y="560061"/>
            <a:ext cx="5275123" cy="942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4600"/>
            </a:lvl1pPr>
          </a:lstStyle>
          <a:p>
            <a:pPr/>
            <a:r>
              <a:t>4.紧凑网络结构设计</a:t>
            </a:r>
          </a:p>
        </p:txBody>
      </p:sp>
      <p:sp>
        <p:nvSpPr>
          <p:cNvPr id="330" name="思想：在设计网络的时候考虑参数量、计算量等。"/>
          <p:cNvSpPr txBox="1"/>
          <p:nvPr/>
        </p:nvSpPr>
        <p:spPr>
          <a:xfrm>
            <a:off x="1233371" y="1979811"/>
            <a:ext cx="76581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2700"/>
            </a:lvl1pPr>
          </a:lstStyle>
          <a:p>
            <a:pPr/>
            <a:r>
              <a:t>思想：在设计网络的时候考虑参数量、计算量等。</a:t>
            </a:r>
          </a:p>
        </p:txBody>
      </p:sp>
      <p:sp>
        <p:nvSpPr>
          <p:cNvPr id="331" name="代表方法：…"/>
          <p:cNvSpPr txBox="1"/>
          <p:nvPr/>
        </p:nvSpPr>
        <p:spPr>
          <a:xfrm>
            <a:off x="1262687" y="2681479"/>
            <a:ext cx="3529716" cy="2175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30000"/>
              </a:lnSpc>
            </a:pPr>
            <a:r>
              <a:t>代表方法：</a:t>
            </a:r>
          </a:p>
          <a:p>
            <a:pPr marL="326571" indent="-326571" algn="l">
              <a:lnSpc>
                <a:spcPct val="130000"/>
              </a:lnSpc>
              <a:buClr>
                <a:srgbClr val="9A958E"/>
              </a:buClr>
              <a:buSzPct val="75000"/>
              <a:buChar char="•"/>
            </a:pPr>
            <a:r>
              <a:t>MobileNet系列</a:t>
            </a:r>
          </a:p>
          <a:p>
            <a:pPr marL="326571" indent="-326571" algn="l">
              <a:lnSpc>
                <a:spcPct val="130000"/>
              </a:lnSpc>
              <a:buClr>
                <a:srgbClr val="9A958E"/>
              </a:buClr>
              <a:buSzPct val="75000"/>
              <a:buChar char="•"/>
            </a:pPr>
            <a:r>
              <a:t>Inception, Xception等</a:t>
            </a:r>
          </a:p>
          <a:p>
            <a:pPr marL="326571" indent="-326571" algn="l">
              <a:lnSpc>
                <a:spcPct val="130000"/>
              </a:lnSpc>
              <a:buClr>
                <a:srgbClr val="9A958E"/>
              </a:buClr>
              <a:buSzPct val="75000"/>
              <a:buChar char="•"/>
            </a:pPr>
            <a:r>
              <a:t>ShuffleNet</a:t>
            </a:r>
          </a:p>
        </p:txBody>
      </p:sp>
      <p:pic>
        <p:nvPicPr>
          <p:cNvPr id="33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2392" y="4974739"/>
            <a:ext cx="9800016" cy="38493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333" name="将1*1卷积通过分组来减少计算的方法，shuffleNet"/>
          <p:cNvSpPr txBox="1"/>
          <p:nvPr/>
        </p:nvSpPr>
        <p:spPr>
          <a:xfrm>
            <a:off x="5566995" y="3505063"/>
            <a:ext cx="6910731" cy="528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将1*1卷积通过分组来减少计算的方法，shuffleNet</a:t>
            </a:r>
          </a:p>
        </p:txBody>
      </p:sp>
      <p:sp>
        <p:nvSpPr>
          <p:cNvPr id="336" name="连接线"/>
          <p:cNvSpPr/>
          <p:nvPr/>
        </p:nvSpPr>
        <p:spPr>
          <a:xfrm>
            <a:off x="8846291" y="4123758"/>
            <a:ext cx="347688" cy="6839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982" h="21600" fill="norm" stroke="1" extrusionOk="0">
                <a:moveTo>
                  <a:pt x="11449" y="21600"/>
                </a:moveTo>
                <a:cubicBezTo>
                  <a:pt x="21600" y="17018"/>
                  <a:pt x="17784" y="9818"/>
                  <a:pt x="0" y="0"/>
                </a:cubicBezTo>
              </a:path>
            </a:pathLst>
          </a:custGeom>
          <a:ln w="25400">
            <a:solidFill>
              <a:schemeClr val="accent5">
                <a:alpha val="75000"/>
              </a:scheme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335" name="[5] Zhang, Xiangyu, et al. &quot;Shufflenet: An extremely efficient convolutional neural network for mobile devices.&quot; CVPR 2018."/>
          <p:cNvSpPr txBox="1"/>
          <p:nvPr/>
        </p:nvSpPr>
        <p:spPr>
          <a:xfrm>
            <a:off x="685703" y="9120633"/>
            <a:ext cx="1214835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1700"/>
            </a:pPr>
            <a:r>
              <a:t>[5] Zhang, Xiangyu, et al. "Shufflenet: An extremely efficient convolutional neural network for mobile devices." </a:t>
            </a:r>
            <a:r>
              <a:rPr i="1">
                <a:latin typeface="Avenir Heavy"/>
                <a:ea typeface="Avenir Heavy"/>
                <a:cs typeface="Avenir Heavy"/>
                <a:sym typeface="Avenir Heavy"/>
              </a:rPr>
              <a:t>CVPR 2018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线条"/>
          <p:cNvSpPr/>
          <p:nvPr/>
        </p:nvSpPr>
        <p:spPr>
          <a:xfrm>
            <a:off x="1260855" y="1679504"/>
            <a:ext cx="8886949" cy="1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339" name="5. 模型搜索"/>
          <p:cNvSpPr txBox="1"/>
          <p:nvPr/>
        </p:nvSpPr>
        <p:spPr>
          <a:xfrm>
            <a:off x="1254815" y="582561"/>
            <a:ext cx="3100731" cy="942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4600"/>
            </a:lvl1pPr>
          </a:lstStyle>
          <a:p>
            <a:pPr/>
            <a:r>
              <a:t>5. 模型搜索</a:t>
            </a:r>
          </a:p>
        </p:txBody>
      </p:sp>
      <p:sp>
        <p:nvSpPr>
          <p:cNvPr id="340" name="Keypoint: 通过一定的搜索算法，在模型所有的参数空间中搜索出最优的模型结构。"/>
          <p:cNvSpPr txBox="1"/>
          <p:nvPr/>
        </p:nvSpPr>
        <p:spPr>
          <a:xfrm>
            <a:off x="862685" y="2006490"/>
            <a:ext cx="11279430" cy="528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Keypoint: 通过一定的搜索算法，在模型所有的参数空间中搜索出最优的模型结构。</a:t>
            </a:r>
          </a:p>
        </p:txBody>
      </p:sp>
      <p:sp>
        <p:nvSpPr>
          <p:cNvPr id="341" name="基于强化学习的模型搜索方法（Reinforcement Learning based） — Zoph, Barret, and Quoc V. Le. &quot;Neural architecture search with reinforcement learning.&quot; arXiv preprint arXiv:1611.01578 (2016). — Pham, Hieu, et al. &quot;Efficient neural architecture search via parameter sharing.&quot; arXiv preprint arXiv:1802.03268 (2018).…"/>
          <p:cNvSpPr txBox="1"/>
          <p:nvPr/>
        </p:nvSpPr>
        <p:spPr>
          <a:xfrm>
            <a:off x="837208" y="3366891"/>
            <a:ext cx="11330384" cy="5740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326571" indent="-326571" algn="l">
              <a:lnSpc>
                <a:spcPct val="120000"/>
              </a:lnSpc>
              <a:buClr>
                <a:srgbClr val="9A958E"/>
              </a:buClr>
              <a:buSzPct val="75000"/>
              <a:buChar char="•"/>
              <a:defRPr sz="2300"/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基于强化学习的模型搜索方法（Reinforcement Learning based）</a:t>
            </a:r>
            <a:br>
              <a:rPr>
                <a:latin typeface="Avenir Heavy"/>
                <a:ea typeface="Avenir Heavy"/>
                <a:cs typeface="Avenir Heavy"/>
                <a:sym typeface="Avenir Heavy"/>
              </a:rPr>
            </a:br>
            <a:r>
              <a:t>— Zoph, Barret, and Quoc V. Le. "Neural architecture search with reinforcement learning." arXiv preprint arXiv:1611.01578 (2016).</a:t>
            </a:r>
            <a:br/>
            <a:r>
              <a:t>— Pham, Hieu, et al. "Efficient neural architecture search via parameter sharing." arXiv preprint arXiv:1802.03268 (2018).</a:t>
            </a:r>
          </a:p>
          <a:p>
            <a:pPr marL="326571" indent="-326571" algn="l">
              <a:lnSpc>
                <a:spcPct val="120000"/>
              </a:lnSpc>
              <a:buClr>
                <a:srgbClr val="9A958E"/>
              </a:buClr>
              <a:buSzPct val="75000"/>
              <a:buChar char="•"/>
              <a:defRPr sz="2300"/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基于梯度优化的模型搜索方法（Gradient-based）</a:t>
            </a:r>
            <a:br>
              <a:rPr>
                <a:latin typeface="Avenir Heavy"/>
                <a:ea typeface="Avenir Heavy"/>
                <a:cs typeface="Avenir Heavy"/>
                <a:sym typeface="Avenir Heavy"/>
              </a:rPr>
            </a:br>
            <a:r>
              <a:t>— Xie, Sirui, et al. "SNAS: stochastic neural architecture search." arXiv preprint arXiv:1812.09926 (2018).</a:t>
            </a:r>
            <a:br/>
            <a:r>
              <a:t>— Wu, Bichen, et al. "Fbnet: Hardware-aware efficient convnet design via differentiable neural architecture search." </a:t>
            </a:r>
            <a:r>
              <a:rPr i="1">
                <a:latin typeface="Avenir Heavy"/>
                <a:ea typeface="Avenir Heavy"/>
                <a:cs typeface="Avenir Heavy"/>
                <a:sym typeface="Avenir Heavy"/>
              </a:rPr>
              <a:t>CVPR 2019</a:t>
            </a:r>
            <a:r>
              <a:t>.</a:t>
            </a:r>
            <a:br/>
            <a:r>
              <a:t>— Cai, Han, Ligeng Zhu, and Song Han. "Proxylessnas: Direct neural architecture search on target task and hardware." arXiv preprint arXiv:1812.00332 (2018).</a:t>
            </a:r>
          </a:p>
        </p:txBody>
      </p:sp>
      <p:sp>
        <p:nvSpPr>
          <p:cNvPr id="342" name="为什么没有普及：贵"/>
          <p:cNvSpPr txBox="1"/>
          <p:nvPr/>
        </p:nvSpPr>
        <p:spPr>
          <a:xfrm>
            <a:off x="888714" y="2611903"/>
            <a:ext cx="28575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为什么没有普及：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线条"/>
          <p:cNvSpPr/>
          <p:nvPr/>
        </p:nvSpPr>
        <p:spPr>
          <a:xfrm>
            <a:off x="1260855" y="1679504"/>
            <a:ext cx="8886949" cy="1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345" name="FBNet"/>
          <p:cNvSpPr txBox="1"/>
          <p:nvPr/>
        </p:nvSpPr>
        <p:spPr>
          <a:xfrm>
            <a:off x="1218356" y="627560"/>
            <a:ext cx="182367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4600"/>
            </a:lvl1pPr>
          </a:lstStyle>
          <a:p>
            <a:pPr/>
            <a:r>
              <a:t>FBNet</a:t>
            </a:r>
          </a:p>
        </p:txBody>
      </p:sp>
      <p:sp>
        <p:nvSpPr>
          <p:cNvPr id="346" name="Facebook"/>
          <p:cNvSpPr txBox="1"/>
          <p:nvPr/>
        </p:nvSpPr>
        <p:spPr>
          <a:xfrm>
            <a:off x="3697254" y="1054953"/>
            <a:ext cx="147035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B40C17"/>
                </a:solidFill>
              </a:defRPr>
            </a:lvl1pPr>
          </a:lstStyle>
          <a:p>
            <a:pPr>
              <a:defRPr>
                <a:solidFill>
                  <a:srgbClr val="5B5854"/>
                </a:solidFill>
              </a:defRPr>
            </a:pPr>
            <a:r>
              <a:rPr>
                <a:solidFill>
                  <a:srgbClr val="B40C17"/>
                </a:solidFill>
              </a:rPr>
              <a:t>Facebook</a:t>
            </a:r>
          </a:p>
        </p:txBody>
      </p:sp>
      <p:sp>
        <p:nvSpPr>
          <p:cNvPr id="347" name="[6] Wu, Bichen, et al. &quot;Fbnet: Hardware-aware efficient convnet design via differentiable neural architecture search.&quot; CVPR 2019."/>
          <p:cNvSpPr txBox="1"/>
          <p:nvPr/>
        </p:nvSpPr>
        <p:spPr>
          <a:xfrm>
            <a:off x="5199305" y="8489491"/>
            <a:ext cx="7479567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20000"/>
              </a:lnSpc>
              <a:defRPr sz="1900"/>
            </a:pPr>
            <a:r>
              <a:t>[6] Wu, Bichen, et al. "Fbnet: Hardware-aware efficient convnet design via differentiable neural architecture search." </a:t>
            </a:r>
            <a:r>
              <a:rPr i="1">
                <a:latin typeface="Avenir Heavy"/>
                <a:ea typeface="Avenir Heavy"/>
                <a:cs typeface="Avenir Heavy"/>
                <a:sym typeface="Avenir Heavy"/>
              </a:rPr>
              <a:t>CVPR 2019</a:t>
            </a:r>
            <a:r>
              <a:t>.</a:t>
            </a:r>
          </a:p>
        </p:txBody>
      </p:sp>
      <p:sp>
        <p:nvSpPr>
          <p:cNvPr id="348" name="Motivation:…"/>
          <p:cNvSpPr txBox="1"/>
          <p:nvPr/>
        </p:nvSpPr>
        <p:spPr>
          <a:xfrm>
            <a:off x="1378220" y="2388984"/>
            <a:ext cx="7790210" cy="41061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20000"/>
              </a:lnSpc>
            </a:pPr>
            <a:r>
              <a:t>Motivation:</a:t>
            </a:r>
          </a:p>
          <a:p>
            <a:pPr marL="326571" indent="-326571" algn="l">
              <a:lnSpc>
                <a:spcPct val="120000"/>
              </a:lnSpc>
              <a:buClr>
                <a:srgbClr val="9A958E"/>
              </a:buClr>
              <a:buSzPct val="75000"/>
              <a:buChar char="•"/>
            </a:pPr>
            <a:r>
              <a:t>之前架构搜索方法的缺点：</a:t>
            </a:r>
            <a:br/>
            <a:r>
              <a:t>1. 一个一个分离训练模型（相当于对每一层单独区分）</a:t>
            </a:r>
            <a:br/>
            <a:r>
              <a:t>2. FLOPs指标不可靠。</a:t>
            </a:r>
          </a:p>
          <a:p>
            <a:pPr marL="326571" indent="-326571" algn="l">
              <a:lnSpc>
                <a:spcPct val="120000"/>
              </a:lnSpc>
              <a:buClr>
                <a:srgbClr val="9A958E"/>
              </a:buClr>
              <a:buSzPct val="75000"/>
              <a:buChar char="•"/>
            </a:pPr>
            <a:r>
              <a:t>新方法DNAS：</a:t>
            </a:r>
            <a:br/>
            <a:r>
              <a:t>1. 基于梯度的方法，不同于以往的基于RL的方法。</a:t>
            </a:r>
            <a:br/>
            <a:r>
              <a:t>2. DNAS优化结构分布，不同于以前是寻找结构。</a:t>
            </a:r>
            <a:br/>
            <a:r>
              <a:t>3. 使用速查表计算延时，与硬件相关。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线条"/>
          <p:cNvSpPr/>
          <p:nvPr/>
        </p:nvSpPr>
        <p:spPr>
          <a:xfrm>
            <a:off x="1260855" y="1679504"/>
            <a:ext cx="8886949" cy="1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351" name="FBNet"/>
          <p:cNvSpPr txBox="1"/>
          <p:nvPr/>
        </p:nvSpPr>
        <p:spPr>
          <a:xfrm>
            <a:off x="1218356" y="627560"/>
            <a:ext cx="182367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4600"/>
            </a:lvl1pPr>
          </a:lstStyle>
          <a:p>
            <a:pPr/>
            <a:r>
              <a:t>FBNet</a:t>
            </a:r>
          </a:p>
        </p:txBody>
      </p:sp>
      <p:pic>
        <p:nvPicPr>
          <p:cNvPr id="35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6447" y="1921329"/>
            <a:ext cx="9831906" cy="441699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353" name="Keypoint: 1. DNAS通过一个super net表达搜索空间。…"/>
          <p:cNvSpPr txBox="1"/>
          <p:nvPr/>
        </p:nvSpPr>
        <p:spPr>
          <a:xfrm>
            <a:off x="779653" y="6567449"/>
            <a:ext cx="11917986" cy="2056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20000"/>
              </a:lnSpc>
            </a:pPr>
            <a:r>
              <a:t>Keypoint:</a:t>
            </a:r>
            <a:br/>
            <a:r>
              <a:t>1. DNAS通过一个super net表达搜索空间。</a:t>
            </a:r>
          </a:p>
          <a:p>
            <a:pPr algn="l">
              <a:lnSpc>
                <a:spcPct val="120000"/>
              </a:lnSpc>
            </a:pPr>
            <a:r>
              <a:t>2. 使用Gumbel Softmax技术，将搜索空间变成了</a:t>
            </a:r>
            <a:r>
              <a:rPr>
                <a:solidFill>
                  <a:schemeClr val="accent5">
                    <a:satOff val="-10854"/>
                    <a:lumOff val="-10463"/>
                  </a:schemeClr>
                </a:solidFill>
              </a:rPr>
              <a:t>连续空间</a:t>
            </a:r>
            <a:r>
              <a:t>，目标函数变成了</a:t>
            </a:r>
            <a:r>
              <a:rPr>
                <a:solidFill>
                  <a:schemeClr val="accent5">
                    <a:satOff val="-10854"/>
                    <a:lumOff val="-10463"/>
                  </a:schemeClr>
                </a:solidFill>
              </a:rPr>
              <a:t>可微函数</a:t>
            </a:r>
            <a:r>
              <a:t>。</a:t>
            </a:r>
            <a:br/>
            <a:r>
              <a:t>3. 使用能</a:t>
            </a:r>
            <a:r>
              <a:rPr>
                <a:solidFill>
                  <a:schemeClr val="accent5">
                    <a:satOff val="-10854"/>
                    <a:lumOff val="-10463"/>
                  </a:schemeClr>
                </a:solidFill>
              </a:rPr>
              <a:t>改善准确率的交叉熵</a:t>
            </a:r>
            <a:r>
              <a:t>和</a:t>
            </a:r>
            <a:r>
              <a:rPr>
                <a:solidFill>
                  <a:schemeClr val="accent5">
                    <a:satOff val="-10854"/>
                    <a:lumOff val="-10463"/>
                  </a:schemeClr>
                </a:solidFill>
              </a:rPr>
              <a:t>减少设备延时的延时loss</a:t>
            </a:r>
            <a:r>
              <a:t>组成损失函数。</a:t>
            </a:r>
          </a:p>
        </p:txBody>
      </p:sp>
      <p:sp>
        <p:nvSpPr>
          <p:cNvPr id="354" name="[6] Wu, Bichen, et al. &quot;Fbnet: Hardware-aware efficient convnet design via differentiable neural architecture search.&quot; CVPR 2019."/>
          <p:cNvSpPr txBox="1"/>
          <p:nvPr/>
        </p:nvSpPr>
        <p:spPr>
          <a:xfrm>
            <a:off x="5311803" y="8714487"/>
            <a:ext cx="7479567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20000"/>
              </a:lnSpc>
              <a:defRPr sz="1900"/>
            </a:pPr>
            <a:r>
              <a:t>[6] Wu, Bichen, et al. "Fbnet: Hardware-aware efficient convnet design via differentiable neural architecture search." </a:t>
            </a:r>
            <a:r>
              <a:rPr i="1">
                <a:latin typeface="Avenir Heavy"/>
                <a:ea typeface="Avenir Heavy"/>
                <a:cs typeface="Avenir Heavy"/>
                <a:sym typeface="Avenir Heavy"/>
              </a:rPr>
              <a:t>CVPR 2019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线条"/>
          <p:cNvSpPr/>
          <p:nvPr/>
        </p:nvSpPr>
        <p:spPr>
          <a:xfrm>
            <a:off x="1260855" y="1679504"/>
            <a:ext cx="8886949" cy="1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357" name="Future Trends"/>
          <p:cNvSpPr txBox="1"/>
          <p:nvPr/>
        </p:nvSpPr>
        <p:spPr>
          <a:xfrm>
            <a:off x="1204245" y="552418"/>
            <a:ext cx="3761462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4600"/>
            </a:lvl1pPr>
          </a:lstStyle>
          <a:p>
            <a:pPr/>
            <a:r>
              <a:t>Future Trends</a:t>
            </a:r>
          </a:p>
        </p:txBody>
      </p:sp>
      <p:sp>
        <p:nvSpPr>
          <p:cNvPr id="358" name="绝大部分压缩方法都需要fine-tune，这就需要一定含有标签的数据进行训练。是否可以用无监督的方法去做。…"/>
          <p:cNvSpPr txBox="1"/>
          <p:nvPr/>
        </p:nvSpPr>
        <p:spPr>
          <a:xfrm>
            <a:off x="1121421" y="2421759"/>
            <a:ext cx="10761958" cy="4910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35428" indent="-435428" algn="l">
              <a:lnSpc>
                <a:spcPct val="120000"/>
              </a:lnSpc>
              <a:buSzPct val="100000"/>
              <a:buAutoNum type="arabicPeriod" startAt="1"/>
              <a:defRPr sz="2800"/>
            </a:pPr>
            <a:r>
              <a:t>绝大部分压缩方法都需要fine-tune，这就需要一定含有标签的数据进行训练。是否可以用</a:t>
            </a:r>
            <a:r>
              <a:rPr>
                <a:solidFill>
                  <a:schemeClr val="accent5">
                    <a:satOff val="-10854"/>
                    <a:lumOff val="-10463"/>
                  </a:schemeClr>
                </a:solidFill>
              </a:rPr>
              <a:t>无监督</a:t>
            </a:r>
            <a:r>
              <a:t>的方法去做。</a:t>
            </a:r>
          </a:p>
          <a:p>
            <a:pPr marL="435428" indent="-435428" algn="l">
              <a:lnSpc>
                <a:spcPct val="120000"/>
              </a:lnSpc>
              <a:buSzPct val="100000"/>
              <a:buAutoNum type="arabicPeriod" startAt="1"/>
              <a:defRPr sz="2800"/>
            </a:pPr>
            <a:r>
              <a:t>压缩的过程中参数调优涉及到许多经验判断，是否能使用自动化的AutoML方法，或元学习去</a:t>
            </a:r>
            <a:r>
              <a:rPr>
                <a:solidFill>
                  <a:schemeClr val="accent5">
                    <a:satOff val="-10854"/>
                    <a:lumOff val="-10463"/>
                  </a:schemeClr>
                </a:solidFill>
              </a:rPr>
              <a:t>自动压缩</a:t>
            </a:r>
            <a:r>
              <a:t>。</a:t>
            </a:r>
          </a:p>
          <a:p>
            <a:pPr marL="435428" indent="-435428" algn="l">
              <a:lnSpc>
                <a:spcPct val="120000"/>
              </a:lnSpc>
              <a:buSzPct val="100000"/>
              <a:buAutoNum type="arabicPeriod" startAt="1"/>
              <a:defRPr sz="2800"/>
            </a:pPr>
            <a:r>
              <a:t>压缩方法往往都是以分类问题为主，是否可以应用到目标检测、语义分割等问题中。</a:t>
            </a:r>
          </a:p>
          <a:p>
            <a:pPr marL="435428" indent="-435428" algn="l">
              <a:lnSpc>
                <a:spcPct val="120000"/>
              </a:lnSpc>
              <a:buSzPct val="100000"/>
              <a:buAutoNum type="arabicPeriod" startAt="1"/>
              <a:defRPr sz="2800"/>
            </a:pPr>
            <a:r>
              <a:t>对于NLP的压缩模型还不够完善，是否可以</a:t>
            </a:r>
            <a:r>
              <a:rPr>
                <a:solidFill>
                  <a:schemeClr val="accent5">
                    <a:satOff val="-10854"/>
                    <a:lumOff val="-10463"/>
                  </a:schemeClr>
                </a:solidFill>
              </a:rPr>
              <a:t>在LSTM、GCN等模型上</a:t>
            </a:r>
            <a:r>
              <a:t>进行模型压缩。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线条"/>
          <p:cNvSpPr/>
          <p:nvPr/>
        </p:nvSpPr>
        <p:spPr>
          <a:xfrm>
            <a:off x="1260855" y="1679504"/>
            <a:ext cx="8886949" cy="1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166" name="Motivation"/>
          <p:cNvSpPr txBox="1"/>
          <p:nvPr/>
        </p:nvSpPr>
        <p:spPr>
          <a:xfrm>
            <a:off x="1207455" y="582561"/>
            <a:ext cx="2970455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4600"/>
            </a:lvl1pPr>
          </a:lstStyle>
          <a:p>
            <a:pPr/>
            <a:r>
              <a:t>Motivation</a:t>
            </a:r>
          </a:p>
        </p:txBody>
      </p:sp>
      <p:pic>
        <p:nvPicPr>
          <p:cNvPr id="16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25811" y="2004654"/>
            <a:ext cx="3353178" cy="22354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168" name="移动设备：算不好"/>
          <p:cNvSpPr txBox="1"/>
          <p:nvPr/>
        </p:nvSpPr>
        <p:spPr>
          <a:xfrm>
            <a:off x="1263932" y="2830280"/>
            <a:ext cx="28575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2700"/>
            </a:lvl1pPr>
          </a:lstStyle>
          <a:p>
            <a:pPr/>
            <a:r>
              <a:t>移动设备：算不好</a:t>
            </a:r>
          </a:p>
        </p:txBody>
      </p:sp>
      <p:pic>
        <p:nvPicPr>
          <p:cNvPr id="169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1878" y="2004654"/>
            <a:ext cx="3246063" cy="22354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170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25810" y="4552557"/>
            <a:ext cx="3353179" cy="223545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171" name="穿戴设备：算不了"/>
          <p:cNvSpPr txBox="1"/>
          <p:nvPr/>
        </p:nvSpPr>
        <p:spPr>
          <a:xfrm>
            <a:off x="1263932" y="5378182"/>
            <a:ext cx="28575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2700"/>
            </a:lvl1pPr>
          </a:lstStyle>
          <a:p>
            <a:pPr/>
            <a:r>
              <a:t>穿戴设备：算不了</a:t>
            </a:r>
          </a:p>
        </p:txBody>
      </p:sp>
      <p:pic>
        <p:nvPicPr>
          <p:cNvPr id="17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28320" y="4552557"/>
            <a:ext cx="3353178" cy="223545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173" name="数据中心：算不起"/>
          <p:cNvSpPr txBox="1"/>
          <p:nvPr/>
        </p:nvSpPr>
        <p:spPr>
          <a:xfrm>
            <a:off x="1263932" y="7926085"/>
            <a:ext cx="28575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2700"/>
            </a:lvl1pPr>
          </a:lstStyle>
          <a:p>
            <a:pPr/>
            <a:r>
              <a:t>数据中心：算不起</a:t>
            </a:r>
          </a:p>
        </p:txBody>
      </p:sp>
      <p:pic>
        <p:nvPicPr>
          <p:cNvPr id="174" name="图像" descr="图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142566" y="7100459"/>
            <a:ext cx="4238045" cy="22354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模型加速与压缩方法分类"/>
          <p:cNvSpPr txBox="1"/>
          <p:nvPr/>
        </p:nvSpPr>
        <p:spPr>
          <a:xfrm>
            <a:off x="2766446" y="847907"/>
            <a:ext cx="68199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4800"/>
            </a:lvl1pPr>
          </a:lstStyle>
          <a:p>
            <a:pPr/>
            <a:r>
              <a:t>模型加速与压缩方法分类</a:t>
            </a:r>
          </a:p>
        </p:txBody>
      </p:sp>
      <p:sp>
        <p:nvSpPr>
          <p:cNvPr id="177" name="网络剪枝（Network Pruning）"/>
          <p:cNvSpPr txBox="1"/>
          <p:nvPr/>
        </p:nvSpPr>
        <p:spPr>
          <a:xfrm>
            <a:off x="3008254" y="2282501"/>
            <a:ext cx="7086093" cy="826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4000"/>
            </a:lvl1pPr>
          </a:lstStyle>
          <a:p>
            <a:pPr/>
            <a:r>
              <a:t>网络剪枝（Network Pruning）</a:t>
            </a:r>
          </a:p>
        </p:txBody>
      </p:sp>
      <p:sp>
        <p:nvSpPr>
          <p:cNvPr id="178" name="01"/>
          <p:cNvSpPr txBox="1"/>
          <p:nvPr/>
        </p:nvSpPr>
        <p:spPr>
          <a:xfrm>
            <a:off x="2013551" y="2305872"/>
            <a:ext cx="726461" cy="77926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cap="all" spc="79" sz="4000">
                <a:solidFill>
                  <a:srgbClr val="FFFFFF"/>
                </a:solidFill>
                <a:latin typeface="Euphemia UCAS"/>
                <a:ea typeface="Euphemia UCAS"/>
                <a:cs typeface="Euphemia UCAS"/>
                <a:sym typeface="Euphemia UCAS"/>
              </a:defRPr>
            </a:lvl1pPr>
          </a:lstStyle>
          <a:p>
            <a:pPr/>
            <a:r>
              <a:t>01</a:t>
            </a:r>
          </a:p>
        </p:txBody>
      </p:sp>
      <p:sp>
        <p:nvSpPr>
          <p:cNvPr id="179" name="02"/>
          <p:cNvSpPr txBox="1"/>
          <p:nvPr/>
        </p:nvSpPr>
        <p:spPr>
          <a:xfrm>
            <a:off x="2013551" y="3613972"/>
            <a:ext cx="726461" cy="779265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cap="all" spc="79" sz="4000">
                <a:solidFill>
                  <a:srgbClr val="FFFFFF"/>
                </a:solidFill>
                <a:latin typeface="Euphemia UCAS"/>
                <a:ea typeface="Euphemia UCAS"/>
                <a:cs typeface="Euphemia UCAS"/>
                <a:sym typeface="Euphemia UCAS"/>
              </a:defRPr>
            </a:lvl1pPr>
          </a:lstStyle>
          <a:p>
            <a:pPr/>
            <a:r>
              <a:t>02</a:t>
            </a:r>
          </a:p>
        </p:txBody>
      </p:sp>
      <p:sp>
        <p:nvSpPr>
          <p:cNvPr id="180" name="网络量化（Network Quantization）"/>
          <p:cNvSpPr txBox="1"/>
          <p:nvPr/>
        </p:nvSpPr>
        <p:spPr>
          <a:xfrm>
            <a:off x="3040060" y="3590601"/>
            <a:ext cx="8271257" cy="826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4000"/>
            </a:lvl1pPr>
          </a:lstStyle>
          <a:p>
            <a:pPr/>
            <a:r>
              <a:t>网络量化（Network Quantization）</a:t>
            </a:r>
          </a:p>
        </p:txBody>
      </p:sp>
      <p:sp>
        <p:nvSpPr>
          <p:cNvPr id="181" name="03"/>
          <p:cNvSpPr txBox="1"/>
          <p:nvPr/>
        </p:nvSpPr>
        <p:spPr>
          <a:xfrm>
            <a:off x="2013551" y="4922072"/>
            <a:ext cx="726461" cy="779265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cap="all" spc="79" sz="4000">
                <a:solidFill>
                  <a:srgbClr val="FFFFFF"/>
                </a:solidFill>
                <a:latin typeface="Euphemia UCAS"/>
                <a:ea typeface="Euphemia UCAS"/>
                <a:cs typeface="Euphemia UCAS"/>
                <a:sym typeface="Euphemia UCAS"/>
              </a:defRPr>
            </a:lvl1pPr>
          </a:lstStyle>
          <a:p>
            <a:pPr/>
            <a:r>
              <a:t>03</a:t>
            </a:r>
          </a:p>
        </p:txBody>
      </p:sp>
      <p:sp>
        <p:nvSpPr>
          <p:cNvPr id="182" name="知识蒸馏（Knowledge Distillation）"/>
          <p:cNvSpPr txBox="1"/>
          <p:nvPr/>
        </p:nvSpPr>
        <p:spPr>
          <a:xfrm>
            <a:off x="3066476" y="4898701"/>
            <a:ext cx="8345425" cy="826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4000"/>
            </a:lvl1pPr>
          </a:lstStyle>
          <a:p>
            <a:pPr/>
            <a:r>
              <a:t>知识蒸馏（Knowledge Distillation）</a:t>
            </a:r>
          </a:p>
        </p:txBody>
      </p:sp>
      <p:sp>
        <p:nvSpPr>
          <p:cNvPr id="183" name="04"/>
          <p:cNvSpPr txBox="1"/>
          <p:nvPr/>
        </p:nvSpPr>
        <p:spPr>
          <a:xfrm>
            <a:off x="2013551" y="6230172"/>
            <a:ext cx="726461" cy="779265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cap="all" spc="79" sz="4000">
                <a:solidFill>
                  <a:srgbClr val="FFFFFF"/>
                </a:solidFill>
                <a:latin typeface="Euphemia UCAS"/>
                <a:ea typeface="Euphemia UCAS"/>
                <a:cs typeface="Euphemia UCAS"/>
                <a:sym typeface="Euphemia UCAS"/>
              </a:defRPr>
            </a:lvl1pPr>
          </a:lstStyle>
          <a:p>
            <a:pPr/>
            <a:r>
              <a:t>04</a:t>
            </a:r>
          </a:p>
        </p:txBody>
      </p:sp>
      <p:sp>
        <p:nvSpPr>
          <p:cNvPr id="184" name="紧凑网络设计"/>
          <p:cNvSpPr txBox="1"/>
          <p:nvPr/>
        </p:nvSpPr>
        <p:spPr>
          <a:xfrm>
            <a:off x="3103081" y="6206801"/>
            <a:ext cx="3162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4000"/>
            </a:lvl1pPr>
          </a:lstStyle>
          <a:p>
            <a:pPr/>
            <a:r>
              <a:t>紧凑网络设计</a:t>
            </a:r>
          </a:p>
        </p:txBody>
      </p:sp>
      <p:sp>
        <p:nvSpPr>
          <p:cNvPr id="185" name="05"/>
          <p:cNvSpPr txBox="1"/>
          <p:nvPr/>
        </p:nvSpPr>
        <p:spPr>
          <a:xfrm>
            <a:off x="2010503" y="7525066"/>
            <a:ext cx="726461" cy="779265"/>
          </a:xfrm>
          <a:prstGeom prst="rect">
            <a:avLst/>
          </a:prstGeom>
          <a:blipFill>
            <a:blip r:embed="rId6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cap="all" spc="79" sz="4000">
                <a:solidFill>
                  <a:srgbClr val="FFFFFF"/>
                </a:solidFill>
                <a:latin typeface="Euphemia UCAS"/>
                <a:ea typeface="Euphemia UCAS"/>
                <a:cs typeface="Euphemia UCAS"/>
                <a:sym typeface="Euphemia UCAS"/>
              </a:defRPr>
            </a:lvl1pPr>
          </a:lstStyle>
          <a:p>
            <a:pPr/>
            <a:r>
              <a:t>05</a:t>
            </a:r>
          </a:p>
        </p:txBody>
      </p:sp>
      <p:sp>
        <p:nvSpPr>
          <p:cNvPr id="186" name="模型搜索（Nerual Architecture Search）"/>
          <p:cNvSpPr txBox="1"/>
          <p:nvPr/>
        </p:nvSpPr>
        <p:spPr>
          <a:xfrm>
            <a:off x="3124925" y="7501694"/>
            <a:ext cx="9354821" cy="82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4000"/>
            </a:lvl1pPr>
          </a:lstStyle>
          <a:p>
            <a:pPr/>
            <a:r>
              <a:t>模型搜索（Nerual Architecture Search）</a:t>
            </a:r>
          </a:p>
        </p:txBody>
      </p:sp>
      <p:sp>
        <p:nvSpPr>
          <p:cNvPr id="187" name="*低秩分解（Low-Rank）"/>
          <p:cNvSpPr txBox="1"/>
          <p:nvPr/>
        </p:nvSpPr>
        <p:spPr>
          <a:xfrm>
            <a:off x="8425486" y="8621388"/>
            <a:ext cx="4388702" cy="670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3100"/>
            </a:lvl1pPr>
          </a:lstStyle>
          <a:p>
            <a:pPr/>
            <a:r>
              <a:t>*低秩分解（Low-Rank）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/>
        </p:nvSpPr>
        <p:spPr>
          <a:xfrm>
            <a:off x="1260855" y="1679504"/>
            <a:ext cx="8886949" cy="1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190" name="1.网络剪枝"/>
          <p:cNvSpPr txBox="1"/>
          <p:nvPr/>
        </p:nvSpPr>
        <p:spPr>
          <a:xfrm>
            <a:off x="1223520" y="582561"/>
            <a:ext cx="2938324" cy="942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4600"/>
            </a:lvl1pPr>
          </a:lstStyle>
          <a:p>
            <a:pPr/>
            <a:r>
              <a:t>1.网络剪枝</a:t>
            </a:r>
          </a:p>
        </p:txBody>
      </p:sp>
      <p:sp>
        <p:nvSpPr>
          <p:cNvPr id="191" name="广义上剪枝的类型：…"/>
          <p:cNvSpPr txBox="1"/>
          <p:nvPr/>
        </p:nvSpPr>
        <p:spPr>
          <a:xfrm>
            <a:off x="786841" y="2093254"/>
            <a:ext cx="11783276" cy="2738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30000"/>
              </a:lnSpc>
            </a:pPr>
            <a:r>
              <a:t>广义上剪枝的类型：</a:t>
            </a:r>
          </a:p>
          <a:p>
            <a:pPr marL="526142" indent="-526142" algn="l">
              <a:lnSpc>
                <a:spcPct val="130000"/>
              </a:lnSpc>
              <a:buSzPct val="100000"/>
              <a:buAutoNum type="arabicPeriod" startAt="1"/>
            </a:pPr>
            <a:r>
              <a:t>正则化regularization：修改目标函数/学习问题，优化后可能会得到一个参数较少的神经网络，例如添加L1Norm在损失函数中。</a:t>
            </a:r>
          </a:p>
          <a:p>
            <a:pPr marL="526142" indent="-526142" algn="l">
              <a:lnSpc>
                <a:spcPct val="130000"/>
              </a:lnSpc>
              <a:buSzPct val="100000"/>
              <a:buAutoNum type="arabicPeriod" startAt="1"/>
            </a:pPr>
            <a:r>
              <a:t>修剪pruning：面向大规模神经网络，并删除某些意义上冗余的特征或参数。</a:t>
            </a:r>
          </a:p>
          <a:p>
            <a:pPr marL="526142" indent="-526142" algn="l">
              <a:lnSpc>
                <a:spcPct val="130000"/>
              </a:lnSpc>
              <a:buSzPct val="100000"/>
              <a:buAutoNum type="arabicPeriod" startAt="1"/>
            </a:pPr>
            <a:r>
              <a:t>增长growing:从小型网络开始，按某种增长标准逐步增加新的单元。</a:t>
            </a:r>
          </a:p>
        </p:txBody>
      </p:sp>
      <p:grpSp>
        <p:nvGrpSpPr>
          <p:cNvPr id="194" name="图像"/>
          <p:cNvGrpSpPr/>
          <p:nvPr/>
        </p:nvGrpSpPr>
        <p:grpSpPr>
          <a:xfrm>
            <a:off x="1278274" y="5400506"/>
            <a:ext cx="3740545" cy="2455790"/>
            <a:chOff x="0" y="0"/>
            <a:chExt cx="3740543" cy="2455789"/>
          </a:xfrm>
        </p:grpSpPr>
        <p:pic>
          <p:nvPicPr>
            <p:cNvPr id="193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3486544" cy="212559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2" name="图像" descr="图像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740544" cy="2455790"/>
            </a:xfrm>
            <a:prstGeom prst="rect">
              <a:avLst/>
            </a:prstGeom>
            <a:effectLst/>
          </p:spPr>
        </p:pic>
      </p:grpSp>
      <p:sp>
        <p:nvSpPr>
          <p:cNvPr id="195" name="图1. L1正则与L2正则"/>
          <p:cNvSpPr txBox="1"/>
          <p:nvPr/>
        </p:nvSpPr>
        <p:spPr>
          <a:xfrm>
            <a:off x="1679867" y="7992773"/>
            <a:ext cx="2937359" cy="528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图1. L1正则与L2正则</a:t>
            </a:r>
          </a:p>
        </p:txBody>
      </p:sp>
      <p:grpSp>
        <p:nvGrpSpPr>
          <p:cNvPr id="198" name="图像"/>
          <p:cNvGrpSpPr/>
          <p:nvPr/>
        </p:nvGrpSpPr>
        <p:grpSpPr>
          <a:xfrm>
            <a:off x="6762012" y="5333667"/>
            <a:ext cx="4501421" cy="2589468"/>
            <a:chOff x="0" y="0"/>
            <a:chExt cx="4501420" cy="2589466"/>
          </a:xfrm>
        </p:grpSpPr>
        <p:pic>
          <p:nvPicPr>
            <p:cNvPr id="197" name="图像" descr="图像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000" y="88900"/>
              <a:ext cx="4247421" cy="225926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6" name="图像" descr="图像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4501421" cy="2589467"/>
            </a:xfrm>
            <a:prstGeom prst="rect">
              <a:avLst/>
            </a:prstGeom>
            <a:effectLst/>
          </p:spPr>
        </p:pic>
      </p:grpSp>
      <p:sp>
        <p:nvSpPr>
          <p:cNvPr id="199" name="图2. 剪枝"/>
          <p:cNvSpPr txBox="1"/>
          <p:nvPr/>
        </p:nvSpPr>
        <p:spPr>
          <a:xfrm>
            <a:off x="8328903" y="7992773"/>
            <a:ext cx="1367639" cy="528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图2. 剪枝</a:t>
            </a:r>
          </a:p>
        </p:txBody>
      </p:sp>
      <p:sp>
        <p:nvSpPr>
          <p:cNvPr id="200" name="椭圆形"/>
          <p:cNvSpPr/>
          <p:nvPr/>
        </p:nvSpPr>
        <p:spPr>
          <a:xfrm>
            <a:off x="650284" y="3634079"/>
            <a:ext cx="2706746" cy="738060"/>
          </a:xfrm>
          <a:prstGeom prst="ellipse">
            <a:avLst/>
          </a:prstGeom>
          <a:ln w="38100">
            <a:solidFill>
              <a:schemeClr val="accent5">
                <a:satOff val="-10854"/>
                <a:lumOff val="-10463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cap="all" spc="79" sz="4000">
                <a:solidFill>
                  <a:srgbClr val="FFFFFF"/>
                </a:solidFill>
                <a:latin typeface="Euphemia UCAS"/>
                <a:ea typeface="Euphemia UCAS"/>
                <a:cs typeface="Euphemia UCAS"/>
                <a:sym typeface="Euphemia UCA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线条"/>
          <p:cNvSpPr/>
          <p:nvPr/>
        </p:nvSpPr>
        <p:spPr>
          <a:xfrm>
            <a:off x="1260855" y="1679504"/>
            <a:ext cx="8886949" cy="1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203" name="1.网络剪枝"/>
          <p:cNvSpPr txBox="1"/>
          <p:nvPr/>
        </p:nvSpPr>
        <p:spPr>
          <a:xfrm>
            <a:off x="1223520" y="582561"/>
            <a:ext cx="2938324" cy="942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4600"/>
            </a:lvl1pPr>
          </a:lstStyle>
          <a:p>
            <a:pPr/>
            <a:r>
              <a:t>1.网络剪枝</a:t>
            </a:r>
          </a:p>
        </p:txBody>
      </p:sp>
      <p:sp>
        <p:nvSpPr>
          <p:cNvPr id="204" name="剪枝基本流程：…"/>
          <p:cNvSpPr txBox="1"/>
          <p:nvPr/>
        </p:nvSpPr>
        <p:spPr>
          <a:xfrm>
            <a:off x="1207976" y="2628374"/>
            <a:ext cx="4913552" cy="2800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defRPr sz="2700"/>
            </a:pPr>
            <a:r>
              <a:t>剪枝基本流程：</a:t>
            </a:r>
          </a:p>
          <a:p>
            <a:pPr marL="435428" indent="-435428" algn="l">
              <a:lnSpc>
                <a:spcPct val="130000"/>
              </a:lnSpc>
              <a:buSzPct val="100000"/>
              <a:buAutoNum type="arabicPeriod" startAt="1"/>
            </a:pPr>
            <a:r>
              <a:t>衡量该层神经元重要程度。</a:t>
            </a:r>
          </a:p>
          <a:p>
            <a:pPr marL="435428" indent="-435428" algn="l">
              <a:lnSpc>
                <a:spcPct val="130000"/>
              </a:lnSpc>
              <a:buSzPct val="100000"/>
              <a:buAutoNum type="arabicPeriod" startAt="1"/>
            </a:pPr>
            <a:r>
              <a:t>移除不重要的神经元。</a:t>
            </a:r>
          </a:p>
          <a:p>
            <a:pPr marL="435428" indent="-435428" algn="l">
              <a:lnSpc>
                <a:spcPct val="130000"/>
              </a:lnSpc>
              <a:buSzPct val="100000"/>
              <a:buAutoNum type="arabicPeriod" startAt="1"/>
            </a:pPr>
            <a:r>
              <a:t>对网络进行微调（fine-tune）。</a:t>
            </a:r>
          </a:p>
          <a:p>
            <a:pPr marL="435428" indent="-435428" algn="l">
              <a:lnSpc>
                <a:spcPct val="130000"/>
              </a:lnSpc>
              <a:buSzPct val="100000"/>
              <a:buAutoNum type="arabicPeriod" startAt="1"/>
            </a:pPr>
            <a:r>
              <a:t>对下一层继续重复1-3步。</a:t>
            </a:r>
          </a:p>
        </p:txBody>
      </p:sp>
      <p:sp>
        <p:nvSpPr>
          <p:cNvPr id="205" name="剪枝核心问题：…"/>
          <p:cNvSpPr txBox="1"/>
          <p:nvPr/>
        </p:nvSpPr>
        <p:spPr>
          <a:xfrm>
            <a:off x="6640732" y="2565059"/>
            <a:ext cx="5395193" cy="57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30000"/>
              </a:lnSpc>
              <a:defRPr sz="2700"/>
            </a:pPr>
            <a:r>
              <a:t>剪枝核心问题：</a:t>
            </a:r>
          </a:p>
          <a:p>
            <a:pPr marL="326571" indent="-326571" algn="l">
              <a:lnSpc>
                <a:spcPct val="130000"/>
              </a:lnSpc>
              <a:buClr>
                <a:srgbClr val="9A958E"/>
              </a:buClr>
              <a:buSzPct val="75000"/>
              <a:buChar char="•"/>
            </a:pPr>
            <a:r>
              <a:t>剪枝的粒度变化 — </a:t>
            </a:r>
            <a:r>
              <a:rPr>
                <a:solidFill>
                  <a:schemeClr val="accent5">
                    <a:satOff val="-10854"/>
                    <a:lumOff val="-10463"/>
                  </a:schemeClr>
                </a:solidFill>
              </a:rPr>
              <a:t>剪多深</a:t>
            </a:r>
            <a:r>
              <a:t>。</a:t>
            </a:r>
          </a:p>
          <a:p>
            <a:pPr marL="326571" indent="-326571" algn="l">
              <a:lnSpc>
                <a:spcPct val="130000"/>
              </a:lnSpc>
              <a:buClr>
                <a:srgbClr val="9A958E"/>
              </a:buClr>
              <a:buSzPct val="75000"/>
              <a:buChar char="•"/>
            </a:pPr>
            <a:r>
              <a:t>剪枝方法 — </a:t>
            </a:r>
            <a:r>
              <a:rPr>
                <a:solidFill>
                  <a:schemeClr val="accent5">
                    <a:satOff val="-10854"/>
                    <a:lumOff val="-10463"/>
                  </a:schemeClr>
                </a:solidFill>
              </a:rPr>
              <a:t>如何剪</a:t>
            </a:r>
            <a:r>
              <a:t>。</a:t>
            </a:r>
            <a:br/>
            <a:r>
              <a:t>— 如何衡量权值的重要性。</a:t>
            </a:r>
            <a:br/>
            <a:r>
              <a:t>— 如何选择去除权值的数量或比例。</a:t>
            </a:r>
          </a:p>
          <a:p>
            <a:pPr marL="326571" indent="-326571" algn="l">
              <a:lnSpc>
                <a:spcPct val="130000"/>
              </a:lnSpc>
              <a:buClr>
                <a:srgbClr val="9A958E"/>
              </a:buClr>
              <a:buSzPct val="75000"/>
              <a:buChar char="•"/>
            </a:pPr>
            <a:r>
              <a:t>剪枝时机 — </a:t>
            </a:r>
            <a:r>
              <a:rPr>
                <a:solidFill>
                  <a:schemeClr val="accent5">
                    <a:satOff val="-10854"/>
                    <a:lumOff val="-10463"/>
                  </a:schemeClr>
                </a:solidFill>
              </a:rPr>
              <a:t>什么时候剪</a:t>
            </a:r>
            <a:r>
              <a:t>。</a:t>
            </a:r>
            <a:br/>
            <a:r>
              <a:t>— 去除权值后如何保证网络性能。</a:t>
            </a:r>
            <a:br/>
            <a:r>
              <a:t>— fine tune后产生新的权值干扰，如何解决。</a:t>
            </a:r>
          </a:p>
          <a:p>
            <a:pPr marL="326571" indent="-326571" algn="l">
              <a:lnSpc>
                <a:spcPct val="130000"/>
              </a:lnSpc>
              <a:buClr>
                <a:srgbClr val="9A958E"/>
              </a:buClr>
              <a:buSzPct val="75000"/>
              <a:buChar char="•"/>
              <a:defRPr sz="3500"/>
            </a:pPr>
            <a:r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线条"/>
          <p:cNvSpPr/>
          <p:nvPr/>
        </p:nvSpPr>
        <p:spPr>
          <a:xfrm>
            <a:off x="1260855" y="1679504"/>
            <a:ext cx="8886949" cy="1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208" name="1.网络剪枝"/>
          <p:cNvSpPr txBox="1"/>
          <p:nvPr/>
        </p:nvSpPr>
        <p:spPr>
          <a:xfrm>
            <a:off x="1223520" y="582561"/>
            <a:ext cx="2938324" cy="942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4600"/>
            </a:lvl1pPr>
          </a:lstStyle>
          <a:p>
            <a:pPr/>
            <a:r>
              <a:t>1.网络剪枝</a:t>
            </a:r>
          </a:p>
        </p:txBody>
      </p:sp>
      <p:sp>
        <p:nvSpPr>
          <p:cNvPr id="209" name="网络剪枝的发展："/>
          <p:cNvSpPr txBox="1"/>
          <p:nvPr/>
        </p:nvSpPr>
        <p:spPr>
          <a:xfrm>
            <a:off x="1162332" y="2029939"/>
            <a:ext cx="306070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2900"/>
            </a:lvl1pPr>
          </a:lstStyle>
          <a:p>
            <a:pPr/>
            <a:r>
              <a:t>网络剪枝的发展：</a:t>
            </a:r>
          </a:p>
        </p:txBody>
      </p:sp>
      <p:sp>
        <p:nvSpPr>
          <p:cNvPr id="210" name="结构化剪枝（Structured Pruning） — Liu, Zhuang, et al. &quot;Learning efficient convolutional networks through network slimming.&quot; ICCV 2017. — Ren, Mengye, et al. &quot;Sbnet: Sparse blocks network for fast inference.&quot; CVPR 2018. — Liu, Zechun, et al. &quot;MetaPruning: Meta Learning for Automatic Neural Network Channel Pruning.&quot; ICCV 2019.…"/>
          <p:cNvSpPr txBox="1"/>
          <p:nvPr/>
        </p:nvSpPr>
        <p:spPr>
          <a:xfrm>
            <a:off x="1151968" y="2698774"/>
            <a:ext cx="11658826" cy="63739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326571" indent="-326571" algn="l">
              <a:lnSpc>
                <a:spcPct val="110000"/>
              </a:lnSpc>
              <a:buClr>
                <a:srgbClr val="9A958E"/>
              </a:buClr>
              <a:buSzPct val="75000"/>
              <a:buChar char="•"/>
              <a:defRPr sz="2200"/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结构化剪枝（Structured Pruning）</a:t>
            </a:r>
            <a:br>
              <a:rPr>
                <a:latin typeface="Avenir Heavy"/>
                <a:ea typeface="Avenir Heavy"/>
                <a:cs typeface="Avenir Heavy"/>
                <a:sym typeface="Avenir Heavy"/>
              </a:rPr>
            </a:br>
            <a:r>
              <a:t>— Liu, Zhuang, et al. "Learning efficient convolutional networks through network slimming." </a:t>
            </a:r>
            <a:r>
              <a:rPr i="1">
                <a:latin typeface="Avenir Heavy"/>
                <a:ea typeface="Avenir Heavy"/>
                <a:cs typeface="Avenir Heavy"/>
                <a:sym typeface="Avenir Heavy"/>
              </a:rPr>
              <a:t>ICCV 2017.</a:t>
            </a:r>
            <a:br/>
            <a:r>
              <a:t>— Ren, Mengye, et al. "Sbnet: Sparse blocks network for fast inference." </a:t>
            </a:r>
            <a:r>
              <a:rPr i="1">
                <a:latin typeface="Avenir Heavy"/>
                <a:ea typeface="Avenir Heavy"/>
                <a:cs typeface="Avenir Heavy"/>
                <a:sym typeface="Avenir Heavy"/>
              </a:rPr>
              <a:t>CVPR 2018</a:t>
            </a:r>
            <a:r>
              <a:t>.</a:t>
            </a:r>
            <a:br/>
            <a:r>
              <a:t>— Liu, Zechun, et al. "MetaPruning: Meta Learning for Automatic Neural Network Channel Pruning." </a:t>
            </a:r>
            <a:r>
              <a:rPr i="1">
                <a:latin typeface="Avenir Heavy"/>
                <a:ea typeface="Avenir Heavy"/>
                <a:cs typeface="Avenir Heavy"/>
                <a:sym typeface="Avenir Heavy"/>
              </a:rPr>
              <a:t>ICCV 2019.</a:t>
            </a:r>
          </a:p>
          <a:p>
            <a:pPr marL="326571" indent="-326571" algn="l">
              <a:lnSpc>
                <a:spcPct val="110000"/>
              </a:lnSpc>
              <a:buClr>
                <a:srgbClr val="9A958E"/>
              </a:buClr>
              <a:buSzPct val="75000"/>
              <a:buChar char="•"/>
              <a:defRPr sz="2200"/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梯度剪枝（Gradient Pruning）</a:t>
            </a:r>
            <a:br>
              <a:rPr>
                <a:latin typeface="Avenir Heavy"/>
                <a:ea typeface="Avenir Heavy"/>
                <a:cs typeface="Avenir Heavy"/>
                <a:sym typeface="Avenir Heavy"/>
              </a:rPr>
            </a:br>
            <a:r>
              <a:t>— Sun, Xu, et al. "meprop: Sparsified back propagation for accelerated deep learning with reduced overfitting." </a:t>
            </a:r>
            <a:r>
              <a:rPr i="1">
                <a:latin typeface="Avenir Heavy"/>
                <a:ea typeface="Avenir Heavy"/>
                <a:cs typeface="Avenir Heavy"/>
                <a:sym typeface="Avenir Heavy"/>
              </a:rPr>
              <a:t>ICML 2017</a:t>
            </a:r>
            <a:r>
              <a:t>.</a:t>
            </a:r>
            <a:br/>
            <a:r>
              <a:t>— Nguyen-Meidine, Le Thanh, et al. "An Improved Trade-off Between Accuracy and Complexity with Progressive Gradient Pruning." </a:t>
            </a:r>
            <a:r>
              <a:rPr i="1">
                <a:latin typeface="Avenir Heavy"/>
                <a:ea typeface="Avenir Heavy"/>
                <a:cs typeface="Avenir Heavy"/>
                <a:sym typeface="Avenir Heavy"/>
              </a:rPr>
              <a:t>CVPR 2019</a:t>
            </a:r>
            <a:r>
              <a:t>.</a:t>
            </a:r>
          </a:p>
          <a:p>
            <a:pPr marL="326571" indent="-326571" algn="l">
              <a:lnSpc>
                <a:spcPct val="110000"/>
              </a:lnSpc>
              <a:buClr>
                <a:srgbClr val="9A958E"/>
              </a:buClr>
              <a:buSzPct val="75000"/>
              <a:buChar char="•"/>
              <a:defRPr sz="2200"/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基于贝叶斯估计方法的剪枝（Fine-Grained Pruning in a Bayesian View）</a:t>
            </a:r>
            <a:br>
              <a:rPr>
                <a:latin typeface="Avenir Heavy"/>
                <a:ea typeface="Avenir Heavy"/>
                <a:cs typeface="Avenir Heavy"/>
                <a:sym typeface="Avenir Heavy"/>
              </a:rPr>
            </a:br>
            <a:r>
              <a:t>— Molchanov, Dmitry, Arsenii Ashukha, and Dmitry Vetrov. "Variational dropout sparsifies deep neural networks."</a:t>
            </a:r>
            <a:r>
              <a:rPr i="1">
                <a:latin typeface="Avenir Heavy"/>
                <a:ea typeface="Avenir Heavy"/>
                <a:cs typeface="Avenir Heavy"/>
                <a:sym typeface="Avenir Heavy"/>
              </a:rPr>
              <a:t> ICML 2017</a:t>
            </a:r>
            <a:r>
              <a:rPr>
                <a:latin typeface="Avenir Book Oblique"/>
                <a:ea typeface="Avenir Book Oblique"/>
                <a:cs typeface="Avenir Book Oblique"/>
                <a:sym typeface="Avenir Book Oblique"/>
              </a:rPr>
              <a:t>.</a:t>
            </a:r>
            <a:br/>
            <a:r>
              <a:t>— Zhou, Yuefu, et al. "Accelerate CNN via Recursive Bayesian Pruning." </a:t>
            </a:r>
            <a:r>
              <a:rPr i="1">
                <a:latin typeface="Avenir Heavy"/>
                <a:ea typeface="Avenir Heavy"/>
                <a:cs typeface="Avenir Heavy"/>
                <a:sym typeface="Avenir Heavy"/>
              </a:rPr>
              <a:t>ICCV 2019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线条"/>
          <p:cNvSpPr/>
          <p:nvPr/>
        </p:nvSpPr>
        <p:spPr>
          <a:xfrm>
            <a:off x="1260855" y="1679504"/>
            <a:ext cx="8886949" cy="1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213" name="SBNet"/>
          <p:cNvSpPr txBox="1"/>
          <p:nvPr/>
        </p:nvSpPr>
        <p:spPr>
          <a:xfrm>
            <a:off x="1228937" y="683864"/>
            <a:ext cx="1813155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4600"/>
            </a:lvl1pPr>
          </a:lstStyle>
          <a:p>
            <a:pPr/>
            <a:r>
              <a:t>SBNet</a:t>
            </a:r>
          </a:p>
        </p:txBody>
      </p:sp>
      <p:sp>
        <p:nvSpPr>
          <p:cNvPr id="214" name="[1] Ren, Mengye, et al. &quot;Sbnet: Sparse blocks network for fast inference.&quot; CVPR 2018."/>
          <p:cNvSpPr txBox="1"/>
          <p:nvPr/>
        </p:nvSpPr>
        <p:spPr>
          <a:xfrm>
            <a:off x="4488529" y="8673358"/>
            <a:ext cx="7989520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110000"/>
              </a:lnSpc>
              <a:defRPr sz="1600"/>
            </a:lvl1pPr>
          </a:lstStyle>
          <a:p>
            <a:pPr/>
            <a:r>
              <a:t>[1] Ren, Mengye, et al. "Sbnet: Sparse blocks network for fast inference." CVPR 2018.</a:t>
            </a:r>
          </a:p>
        </p:txBody>
      </p:sp>
      <p:sp>
        <p:nvSpPr>
          <p:cNvPr id="215" name="背景：在卷积过程中，仅有少部分观测数据是重要的，这个现象称为卷积的稀疏性。"/>
          <p:cNvSpPr txBox="1"/>
          <p:nvPr/>
        </p:nvSpPr>
        <p:spPr>
          <a:xfrm>
            <a:off x="1311817" y="2018934"/>
            <a:ext cx="9516015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2600"/>
            </a:pPr>
            <a:r>
              <a:t>背景：在卷积过程中，仅有少部分观测数据是重要的，这个现象称为卷积的</a:t>
            </a:r>
            <a:r>
              <a:rPr>
                <a:solidFill>
                  <a:schemeClr val="accent5">
                    <a:satOff val="-10854"/>
                    <a:lumOff val="-10463"/>
                  </a:schemeClr>
                </a:solidFill>
              </a:rPr>
              <a:t>稀疏性</a:t>
            </a:r>
            <a:r>
              <a:t>。</a:t>
            </a:r>
          </a:p>
        </p:txBody>
      </p:sp>
      <p:pic>
        <p:nvPicPr>
          <p:cNvPr id="21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8661" y="3577993"/>
            <a:ext cx="5059746" cy="310293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217" name="图1. pixel-wise mask转化为block-wise mask"/>
          <p:cNvSpPr txBox="1"/>
          <p:nvPr/>
        </p:nvSpPr>
        <p:spPr>
          <a:xfrm>
            <a:off x="237696" y="7014950"/>
            <a:ext cx="6081676" cy="528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图1. pixel-wise mask转化为block-wise mask</a:t>
            </a:r>
          </a:p>
        </p:txBody>
      </p:sp>
      <p:pic>
        <p:nvPicPr>
          <p:cNvPr id="218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63915" y="3387063"/>
            <a:ext cx="6081676" cy="280583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219" name="图2. block-wise密集卷积计算"/>
          <p:cNvSpPr txBox="1"/>
          <p:nvPr/>
        </p:nvSpPr>
        <p:spPr>
          <a:xfrm>
            <a:off x="7485758" y="6526915"/>
            <a:ext cx="4037991" cy="528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图2. block-wise密集卷积计算</a:t>
            </a:r>
          </a:p>
        </p:txBody>
      </p:sp>
      <p:sp>
        <p:nvSpPr>
          <p:cNvPr id="223" name="连接线"/>
          <p:cNvSpPr/>
          <p:nvPr/>
        </p:nvSpPr>
        <p:spPr>
          <a:xfrm>
            <a:off x="5586490" y="3016941"/>
            <a:ext cx="885587" cy="3123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423" fill="norm" stroke="1" extrusionOk="0">
                <a:moveTo>
                  <a:pt x="0" y="16423"/>
                </a:moveTo>
                <a:cubicBezTo>
                  <a:pt x="3586" y="-2921"/>
                  <a:pt x="10786" y="-5177"/>
                  <a:pt x="21600" y="9655"/>
                </a:cubicBezTo>
              </a:path>
            </a:pathLst>
          </a:custGeom>
          <a:ln w="50800">
            <a:solidFill>
              <a:schemeClr val="accent5">
                <a:alpha val="75000"/>
              </a:schemeClr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21" name="注：这里的mask通过该问题已有知识或对平均激活值阈值化得到。"/>
          <p:cNvSpPr txBox="1"/>
          <p:nvPr/>
        </p:nvSpPr>
        <p:spPr>
          <a:xfrm>
            <a:off x="836900" y="7887754"/>
            <a:ext cx="9055305" cy="528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注：这里的mask通过该问题</a:t>
            </a:r>
            <a:r>
              <a:rPr>
                <a:solidFill>
                  <a:schemeClr val="accent5">
                    <a:satOff val="-10854"/>
                    <a:lumOff val="-10463"/>
                  </a:schemeClr>
                </a:solidFill>
              </a:rPr>
              <a:t>已有知识</a:t>
            </a:r>
            <a:r>
              <a:t>或对</a:t>
            </a:r>
            <a:r>
              <a:rPr>
                <a:solidFill>
                  <a:schemeClr val="accent5">
                    <a:satOff val="-10854"/>
                    <a:lumOff val="-10463"/>
                  </a:schemeClr>
                </a:solidFill>
              </a:rPr>
              <a:t>平均激活值阈值化</a:t>
            </a:r>
            <a:r>
              <a:t>得到。</a:t>
            </a:r>
          </a:p>
        </p:txBody>
      </p:sp>
      <p:sp>
        <p:nvSpPr>
          <p:cNvPr id="222" name="Uber"/>
          <p:cNvSpPr txBox="1"/>
          <p:nvPr/>
        </p:nvSpPr>
        <p:spPr>
          <a:xfrm>
            <a:off x="3689789" y="980575"/>
            <a:ext cx="797357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CC0000"/>
                </a:solidFill>
              </a:defRPr>
            </a:lvl1pPr>
          </a:lstStyle>
          <a:p>
            <a:pPr>
              <a:defRPr>
                <a:solidFill>
                  <a:srgbClr val="5B5854"/>
                </a:solidFill>
              </a:defRPr>
            </a:pPr>
            <a:r>
              <a:rPr>
                <a:solidFill>
                  <a:srgbClr val="CC0000"/>
                </a:solidFill>
              </a:rPr>
              <a:t>Uber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9" grpId="3"/>
      <p:bldP build="whole" bldLvl="1" animBg="1" rev="0" advAuto="0" spid="223" grpId="1"/>
      <p:bldP build="whole" bldLvl="1" animBg="1" rev="0" advAuto="0" spid="218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线条"/>
          <p:cNvSpPr/>
          <p:nvPr/>
        </p:nvSpPr>
        <p:spPr>
          <a:xfrm>
            <a:off x="1260855" y="1679504"/>
            <a:ext cx="8886949" cy="1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226" name="SBNet"/>
          <p:cNvSpPr txBox="1"/>
          <p:nvPr/>
        </p:nvSpPr>
        <p:spPr>
          <a:xfrm>
            <a:off x="1228937" y="683864"/>
            <a:ext cx="1813155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4600"/>
            </a:lvl1pPr>
          </a:lstStyle>
          <a:p>
            <a:pPr/>
            <a:r>
              <a:t>SBNet</a:t>
            </a:r>
          </a:p>
        </p:txBody>
      </p:sp>
      <p:sp>
        <p:nvSpPr>
          <p:cNvPr id="227" name="[1] Ren, Mengye, et al. &quot;Sbnet: Sparse blocks network for fast inference.&quot; CVPR 2018."/>
          <p:cNvSpPr txBox="1"/>
          <p:nvPr/>
        </p:nvSpPr>
        <p:spPr>
          <a:xfrm>
            <a:off x="4488529" y="8673358"/>
            <a:ext cx="7989520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110000"/>
              </a:lnSpc>
              <a:defRPr sz="1600"/>
            </a:lvl1pPr>
          </a:lstStyle>
          <a:p>
            <a:pPr/>
            <a:r>
              <a:t>[1] Ren, Mengye, et al. "Sbnet: Sparse blocks network for fast inference." CVPR 2018.</a:t>
            </a:r>
          </a:p>
        </p:txBody>
      </p:sp>
      <p:pic>
        <p:nvPicPr>
          <p:cNvPr id="22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07703" y="2088199"/>
            <a:ext cx="5339993" cy="618916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229" name="Gather模块：…"/>
          <p:cNvSpPr txBox="1"/>
          <p:nvPr/>
        </p:nvSpPr>
        <p:spPr>
          <a:xfrm>
            <a:off x="857118" y="3085958"/>
            <a:ext cx="4338673" cy="1382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326571" indent="-326571" algn="l">
              <a:buClr>
                <a:srgbClr val="9A958E"/>
              </a:buClr>
              <a:buSzPct val="75000"/>
              <a:buChar char="•"/>
            </a:pPr>
            <a:r>
              <a:t>Gather模块：</a:t>
            </a:r>
          </a:p>
          <a:p>
            <a:pPr algn="l"/>
            <a:r>
              <a:t>将原始N*H*W*C按照索引编码为B*h*w*C。</a:t>
            </a:r>
          </a:p>
        </p:txBody>
      </p:sp>
      <p:sp>
        <p:nvSpPr>
          <p:cNvPr id="230" name="Scatter模块：…"/>
          <p:cNvSpPr txBox="1"/>
          <p:nvPr/>
        </p:nvSpPr>
        <p:spPr>
          <a:xfrm>
            <a:off x="857118" y="4988134"/>
            <a:ext cx="4338673" cy="1382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326571" indent="-326571" algn="l">
              <a:buClr>
                <a:srgbClr val="9A958E"/>
              </a:buClr>
              <a:buSzPct val="75000"/>
              <a:buChar char="•"/>
            </a:pPr>
            <a:r>
              <a:t>Scatter模块：</a:t>
            </a:r>
          </a:p>
          <a:p>
            <a:pPr algn="l"/>
            <a:r>
              <a:t>将计算后的B*h*w*C按照索引重新映射为N*H*W*C。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79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Euphemia UCAS"/>
            <a:ea typeface="Euphemia UCAS"/>
            <a:cs typeface="Euphemia UCAS"/>
            <a:sym typeface="Euphemia UCA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79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Euphemia UCAS"/>
            <a:ea typeface="Euphemia UCAS"/>
            <a:cs typeface="Euphemia UCAS"/>
            <a:sym typeface="Euphemia UCA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